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10" r:id="rId9"/>
    <p:sldId id="308" r:id="rId10"/>
    <p:sldId id="311" r:id="rId11"/>
    <p:sldId id="312" r:id="rId12"/>
    <p:sldId id="318" r:id="rId13"/>
    <p:sldId id="317" r:id="rId14"/>
    <p:sldId id="313" r:id="rId15"/>
    <p:sldId id="314" r:id="rId16"/>
    <p:sldId id="315" r:id="rId17"/>
    <p:sldId id="316" r:id="rId18"/>
    <p:sldId id="298" r:id="rId19"/>
    <p:sldId id="299" r:id="rId20"/>
    <p:sldId id="300" r:id="rId21"/>
    <p:sldId id="301" r:id="rId22"/>
  </p:sldIdLst>
  <p:sldSz cx="9144000" cy="5143500" type="screen16x9"/>
  <p:notesSz cx="6858000" cy="9144000"/>
  <p:embeddedFontLst>
    <p:embeddedFont>
      <p:font typeface="Assistant Light" panose="020F0302020204030204" pitchFamily="34" charset="0"/>
      <p:regular r:id="rId24"/>
      <p:bold r:id="rId25"/>
    </p:embeddedFont>
    <p:embeddedFont>
      <p:font typeface="Marvel" panose="02000000000000000000" pitchFamily="2" charset="0"/>
      <p:regular r:id="rId26"/>
      <p:bold r:id="rId27"/>
      <p:italic r:id="rId28"/>
      <p:boldItalic r:id="rId29"/>
    </p:embeddedFont>
    <p:embeddedFont>
      <p:font typeface="PT Serif" panose="020A0603040505020204" pitchFamily="18" charset="77"/>
      <p:regular r:id="rId30"/>
      <p:bold r:id="rId31"/>
      <p:italic r:id="rId32"/>
      <p:boldItalic r:id="rId33"/>
    </p:embeddedFont>
    <p:embeddedFont>
      <p:font typeface="Roboto Condensed Light" panose="020F0302020204030204" pitchFamily="34" charset="0"/>
      <p:regular r:id="rId34"/>
      <p:italic r:id="rId35"/>
    </p:embeddedFont>
    <p:embeddedFont>
      <p:font typeface="Thasadith" pitchFamily="2" charset="-3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C8AE9C-AF39-4EFA-B9EC-AD5518B091C2}">
  <a:tblStyle styleId="{96C8AE9C-AF39-4EFA-B9EC-AD5518B091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/>
    <p:restoredTop sz="91733"/>
  </p:normalViewPr>
  <p:slideViewPr>
    <p:cSldViewPr snapToGrid="0" snapToObjects="1">
      <p:cViewPr>
        <p:scale>
          <a:sx n="110" d="100"/>
          <a:sy n="110" d="100"/>
        </p:scale>
        <p:origin x="88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9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54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8" r:id="rId5"/>
    <p:sldLayoutId id="2147483670" r:id="rId6"/>
    <p:sldLayoutId id="2147483671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Miss Hager</a:t>
            </a:r>
            <a:endParaRPr sz="2000" dirty="0"/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1146339" y="410072"/>
            <a:ext cx="4582597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8.4</a:t>
            </a:r>
            <a:br>
              <a:rPr lang="en" dirty="0"/>
            </a:br>
            <a:r>
              <a:rPr lang="en" dirty="0"/>
              <a:t>Setting Up Chairs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8D3-24CF-4747-B640-09152FD9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38" y="238539"/>
            <a:ext cx="3088701" cy="92694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3CD61-E17E-0F44-AD66-78D0AA07E98E}"/>
              </a:ext>
            </a:extLst>
          </p:cNvPr>
          <p:cNvSpPr txBox="1">
            <a:spLocks/>
          </p:cNvSpPr>
          <p:nvPr/>
        </p:nvSpPr>
        <p:spPr>
          <a:xfrm>
            <a:off x="2726629" y="1165482"/>
            <a:ext cx="6138591" cy="160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Argument: </a:t>
            </a:r>
            <a:r>
              <a:rPr lang="en-US" sz="3200" b="0" dirty="0"/>
              <a:t>Mathematical reasoning that shows whether a conjecture is true or false. You can use words, pictures, and symbols when you make a mathematical argument.</a:t>
            </a:r>
          </a:p>
        </p:txBody>
      </p:sp>
    </p:spTree>
    <p:extLst>
      <p:ext uri="{BB962C8B-B14F-4D97-AF65-F5344CB8AC3E}">
        <p14:creationId xmlns:p14="http://schemas.microsoft.com/office/powerpoint/2010/main" val="138588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A3AD-ECB3-FC49-9348-C9DEA77C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42" y="397566"/>
            <a:ext cx="5924358" cy="292210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Essential Question: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/>
              <a:t>How do you use clues to make conjectures and arguments to show if the statement is accurate?</a:t>
            </a:r>
          </a:p>
        </p:txBody>
      </p:sp>
    </p:spTree>
    <p:extLst>
      <p:ext uri="{BB962C8B-B14F-4D97-AF65-F5344CB8AC3E}">
        <p14:creationId xmlns:p14="http://schemas.microsoft.com/office/powerpoint/2010/main" val="13655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AB38F-9FF5-754F-A67B-E63DBCD1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500150" cy="841392"/>
          </a:xfrm>
        </p:spPr>
        <p:txBody>
          <a:bodyPr/>
          <a:lstStyle/>
          <a:p>
            <a:r>
              <a:rPr lang="en-US" dirty="0"/>
              <a:t>Journal </a:t>
            </a:r>
            <a:br>
              <a:rPr lang="en-US" dirty="0"/>
            </a:br>
            <a:r>
              <a:rPr lang="en-US" dirty="0"/>
              <a:t>Page 261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83332-1ED8-404A-8988-6A882A15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D6E9D-B39D-BC44-B0CD-F8C5418B7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091"/>
          <a:stretch/>
        </p:blipFill>
        <p:spPr>
          <a:xfrm>
            <a:off x="1450726" y="0"/>
            <a:ext cx="6063263" cy="4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5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id="{81391063-1113-9043-AF16-F8DB2A41B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99" y="0"/>
            <a:ext cx="76073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6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96555069-017E-AF47-A7CE-990B1EDF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213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74A4833-21EA-234C-ADB6-7D618B17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3" y="0"/>
            <a:ext cx="6954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4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5E00F15-6A33-AA4E-A31E-BD1FE4D4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38" y="0"/>
            <a:ext cx="46387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18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ED933-19CE-2B40-9EDE-326B313E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2" y="0"/>
            <a:ext cx="1271721" cy="1072326"/>
          </a:xfrm>
        </p:spPr>
        <p:txBody>
          <a:bodyPr/>
          <a:lstStyle/>
          <a:p>
            <a:r>
              <a:rPr lang="en-US" dirty="0"/>
              <a:t>Math</a:t>
            </a:r>
            <a:br>
              <a:rPr lang="en-US" dirty="0"/>
            </a:br>
            <a:r>
              <a:rPr lang="en-US" dirty="0"/>
              <a:t>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25BF0-0A95-DE44-BCE2-477CBD5E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9F4298A-595B-704F-BFC3-7C45639E2A93}"/>
              </a:ext>
            </a:extLst>
          </p:cNvPr>
          <p:cNvSpPr txBox="1">
            <a:spLocks/>
          </p:cNvSpPr>
          <p:nvPr/>
        </p:nvSpPr>
        <p:spPr>
          <a:xfrm>
            <a:off x="283942" y="4532244"/>
            <a:ext cx="1392458" cy="61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pPr algn="ctr"/>
            <a:r>
              <a:rPr lang="en-US" dirty="0"/>
              <a:t>Page 262</a:t>
            </a:r>
          </a:p>
        </p:txBody>
      </p:sp>
    </p:spTree>
    <p:extLst>
      <p:ext uri="{BB962C8B-B14F-4D97-AF65-F5344CB8AC3E}">
        <p14:creationId xmlns:p14="http://schemas.microsoft.com/office/powerpoint/2010/main" val="285032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ED933-19CE-2B40-9EDE-326B313E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2" y="0"/>
            <a:ext cx="1271721" cy="1072326"/>
          </a:xfrm>
        </p:spPr>
        <p:txBody>
          <a:bodyPr/>
          <a:lstStyle/>
          <a:p>
            <a:r>
              <a:rPr lang="en-US" dirty="0"/>
              <a:t>Math</a:t>
            </a:r>
            <a:br>
              <a:rPr lang="en-US" dirty="0"/>
            </a:br>
            <a:r>
              <a:rPr lang="en-US" dirty="0"/>
              <a:t>Boxes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9F4298A-595B-704F-BFC3-7C45639E2A93}"/>
              </a:ext>
            </a:extLst>
          </p:cNvPr>
          <p:cNvSpPr txBox="1">
            <a:spLocks/>
          </p:cNvSpPr>
          <p:nvPr/>
        </p:nvSpPr>
        <p:spPr>
          <a:xfrm>
            <a:off x="283942" y="4532244"/>
            <a:ext cx="1392458" cy="61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3000" b="1" i="0" u="none" strike="noStrike" cap="none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pPr algn="ctr"/>
            <a:r>
              <a:rPr lang="en-US" dirty="0"/>
              <a:t>Page 262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68EE8-0C69-6842-9C00-231839DB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031-FBE2-C946-8F4A-9807F177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01" y="0"/>
            <a:ext cx="6055185" cy="1308301"/>
          </a:xfrm>
        </p:spPr>
        <p:txBody>
          <a:bodyPr/>
          <a:lstStyle/>
          <a:p>
            <a:pPr algn="ctr"/>
            <a:r>
              <a:rPr lang="en-US" sz="4400" b="0" dirty="0"/>
              <a:t>Record at least one </a:t>
            </a:r>
            <a:r>
              <a:rPr lang="en-US" sz="4400" dirty="0"/>
              <a:t>factor pair </a:t>
            </a:r>
            <a:r>
              <a:rPr lang="en-US" sz="4400" b="0" dirty="0"/>
              <a:t>for each number.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7A0CA3-5AA0-B143-8AEC-D857062FB2E0}"/>
              </a:ext>
            </a:extLst>
          </p:cNvPr>
          <p:cNvSpPr txBox="1">
            <a:spLocks/>
          </p:cNvSpPr>
          <p:nvPr/>
        </p:nvSpPr>
        <p:spPr>
          <a:xfrm>
            <a:off x="4928246" y="1178388"/>
            <a:ext cx="1844693" cy="11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6600" b="0" dirty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419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ED933-19CE-2B40-9EDE-326B313E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2" y="0"/>
            <a:ext cx="1271721" cy="1072326"/>
          </a:xfrm>
        </p:spPr>
        <p:txBody>
          <a:bodyPr/>
          <a:lstStyle/>
          <a:p>
            <a:r>
              <a:rPr lang="en-US" dirty="0"/>
              <a:t>Home</a:t>
            </a:r>
            <a:br>
              <a:rPr lang="en-US" dirty="0"/>
            </a:br>
            <a:r>
              <a:rPr lang="en-US" dirty="0"/>
              <a:t>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329A0-B590-C242-A1DB-D6A98116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1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ED933-19CE-2B40-9EDE-326B313E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2" y="0"/>
            <a:ext cx="1271721" cy="1072326"/>
          </a:xfrm>
        </p:spPr>
        <p:txBody>
          <a:bodyPr/>
          <a:lstStyle/>
          <a:p>
            <a:r>
              <a:rPr lang="en-US" dirty="0"/>
              <a:t>Home</a:t>
            </a:r>
            <a:br>
              <a:rPr lang="en-US" dirty="0"/>
            </a:br>
            <a:r>
              <a:rPr lang="en-US" dirty="0"/>
              <a:t>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7F0CE-336D-044F-9C64-03809485F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96" y="0"/>
            <a:ext cx="402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031-FBE2-C946-8F4A-9807F177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01" y="0"/>
            <a:ext cx="6055185" cy="1308301"/>
          </a:xfrm>
        </p:spPr>
        <p:txBody>
          <a:bodyPr/>
          <a:lstStyle/>
          <a:p>
            <a:pPr algn="ctr"/>
            <a:r>
              <a:rPr lang="en-US" sz="4400" b="0" dirty="0"/>
              <a:t>Record at least one </a:t>
            </a:r>
            <a:r>
              <a:rPr lang="en-US" sz="4400" dirty="0"/>
              <a:t>factor pair </a:t>
            </a:r>
            <a:r>
              <a:rPr lang="en-US" sz="4400" b="0" dirty="0"/>
              <a:t>for each number.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7A0CA3-5AA0-B143-8AEC-D857062FB2E0}"/>
              </a:ext>
            </a:extLst>
          </p:cNvPr>
          <p:cNvSpPr txBox="1">
            <a:spLocks/>
          </p:cNvSpPr>
          <p:nvPr/>
        </p:nvSpPr>
        <p:spPr>
          <a:xfrm>
            <a:off x="4928246" y="1178388"/>
            <a:ext cx="1844693" cy="11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6600" b="0" dirty="0">
                <a:solidFill>
                  <a:schemeClr val="accent3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4683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031-FBE2-C946-8F4A-9807F177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01" y="0"/>
            <a:ext cx="6055185" cy="1308301"/>
          </a:xfrm>
        </p:spPr>
        <p:txBody>
          <a:bodyPr/>
          <a:lstStyle/>
          <a:p>
            <a:pPr algn="ctr"/>
            <a:r>
              <a:rPr lang="en-US" sz="4400" b="0" dirty="0"/>
              <a:t>Record at least one </a:t>
            </a:r>
            <a:r>
              <a:rPr lang="en-US" sz="4400" dirty="0"/>
              <a:t>factor pair </a:t>
            </a:r>
            <a:r>
              <a:rPr lang="en-US" sz="4400" b="0" dirty="0"/>
              <a:t>for each number.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7A0CA3-5AA0-B143-8AEC-D857062FB2E0}"/>
              </a:ext>
            </a:extLst>
          </p:cNvPr>
          <p:cNvSpPr txBox="1">
            <a:spLocks/>
          </p:cNvSpPr>
          <p:nvPr/>
        </p:nvSpPr>
        <p:spPr>
          <a:xfrm>
            <a:off x="4928246" y="1178388"/>
            <a:ext cx="1844693" cy="11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6600" b="0" dirty="0">
                <a:solidFill>
                  <a:schemeClr val="accent3">
                    <a:lumMod val="50000"/>
                  </a:schemeClr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9477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031-FBE2-C946-8F4A-9807F177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01" y="0"/>
            <a:ext cx="6055185" cy="1308301"/>
          </a:xfrm>
        </p:spPr>
        <p:txBody>
          <a:bodyPr/>
          <a:lstStyle/>
          <a:p>
            <a:pPr algn="ctr"/>
            <a:r>
              <a:rPr lang="en-US" sz="4400" b="0" dirty="0"/>
              <a:t>Record at least one </a:t>
            </a:r>
            <a:r>
              <a:rPr lang="en-US" sz="4400" dirty="0"/>
              <a:t>factor pair </a:t>
            </a:r>
            <a:r>
              <a:rPr lang="en-US" sz="4400" b="0" dirty="0"/>
              <a:t>for each number.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7A0CA3-5AA0-B143-8AEC-D857062FB2E0}"/>
              </a:ext>
            </a:extLst>
          </p:cNvPr>
          <p:cNvSpPr txBox="1">
            <a:spLocks/>
          </p:cNvSpPr>
          <p:nvPr/>
        </p:nvSpPr>
        <p:spPr>
          <a:xfrm>
            <a:off x="4928246" y="1178388"/>
            <a:ext cx="1844693" cy="11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6600" b="0" dirty="0">
                <a:solidFill>
                  <a:schemeClr val="accent3">
                    <a:lumMod val="50000"/>
                  </a:schemeClr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34958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031-FBE2-C946-8F4A-9807F177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01" y="0"/>
            <a:ext cx="6055185" cy="1308301"/>
          </a:xfrm>
        </p:spPr>
        <p:txBody>
          <a:bodyPr/>
          <a:lstStyle/>
          <a:p>
            <a:pPr algn="ctr"/>
            <a:r>
              <a:rPr lang="en-US" sz="4400" b="0" dirty="0"/>
              <a:t>Record at least one </a:t>
            </a:r>
            <a:r>
              <a:rPr lang="en-US" sz="4400" dirty="0"/>
              <a:t>factor pair </a:t>
            </a:r>
            <a:r>
              <a:rPr lang="en-US" sz="4400" b="0" dirty="0"/>
              <a:t>for each number.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7A0CA3-5AA0-B143-8AEC-D857062FB2E0}"/>
              </a:ext>
            </a:extLst>
          </p:cNvPr>
          <p:cNvSpPr txBox="1">
            <a:spLocks/>
          </p:cNvSpPr>
          <p:nvPr/>
        </p:nvSpPr>
        <p:spPr>
          <a:xfrm>
            <a:off x="4928246" y="1178388"/>
            <a:ext cx="1844693" cy="11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6600" b="0" dirty="0">
                <a:solidFill>
                  <a:schemeClr val="accent3">
                    <a:lumMod val="50000"/>
                  </a:schemeClr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3548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E031-FBE2-C946-8F4A-9807F177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01" y="0"/>
            <a:ext cx="6055185" cy="1308301"/>
          </a:xfrm>
        </p:spPr>
        <p:txBody>
          <a:bodyPr/>
          <a:lstStyle/>
          <a:p>
            <a:pPr algn="ctr"/>
            <a:r>
              <a:rPr lang="en-US" sz="4400" b="0" dirty="0"/>
              <a:t>Record at least one </a:t>
            </a:r>
            <a:r>
              <a:rPr lang="en-US" sz="4400" dirty="0"/>
              <a:t>factor pair </a:t>
            </a:r>
            <a:r>
              <a:rPr lang="en-US" sz="4400" b="0" dirty="0"/>
              <a:t>for each number.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7A0CA3-5AA0-B143-8AEC-D857062FB2E0}"/>
              </a:ext>
            </a:extLst>
          </p:cNvPr>
          <p:cNvSpPr txBox="1">
            <a:spLocks/>
          </p:cNvSpPr>
          <p:nvPr/>
        </p:nvSpPr>
        <p:spPr>
          <a:xfrm>
            <a:off x="4928246" y="1178388"/>
            <a:ext cx="1844693" cy="113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r>
              <a:rPr lang="en-US" sz="6600" b="0" dirty="0">
                <a:solidFill>
                  <a:schemeClr val="accent3">
                    <a:lumMod val="50000"/>
                  </a:schemeClr>
                </a:solidFill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14640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A3AD-ECB3-FC49-9348-C9DEA77C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42" y="397566"/>
            <a:ext cx="5924358" cy="292210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Essential Question: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/>
              <a:t>How do you use clues to make conjectures and arguments to show if the statement is accurate?</a:t>
            </a:r>
          </a:p>
        </p:txBody>
      </p:sp>
    </p:spTree>
    <p:extLst>
      <p:ext uri="{BB962C8B-B14F-4D97-AF65-F5344CB8AC3E}">
        <p14:creationId xmlns:p14="http://schemas.microsoft.com/office/powerpoint/2010/main" val="295139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58D3-24CF-4747-B640-09152FD9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38" y="238539"/>
            <a:ext cx="3088701" cy="92694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03CD61-E17E-0F44-AD66-78D0AA07E98E}"/>
              </a:ext>
            </a:extLst>
          </p:cNvPr>
          <p:cNvSpPr txBox="1">
            <a:spLocks/>
          </p:cNvSpPr>
          <p:nvPr/>
        </p:nvSpPr>
        <p:spPr>
          <a:xfrm>
            <a:off x="2509253" y="1311964"/>
            <a:ext cx="6157669" cy="92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arvel"/>
              <a:buNone/>
              <a:defRPr sz="6000" b="1" i="0" u="none" strike="noStrike" cap="none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 b="1" i="0" u="none" strike="noStrike" cap="none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pPr algn="ctr"/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Conjecture: </a:t>
            </a:r>
            <a:r>
              <a:rPr lang="en-US" sz="3200" b="0" dirty="0"/>
              <a:t>A statement that is thought to be true based on some information or mathematical thinking.</a:t>
            </a:r>
          </a:p>
        </p:txBody>
      </p:sp>
    </p:spTree>
    <p:extLst>
      <p:ext uri="{BB962C8B-B14F-4D97-AF65-F5344CB8AC3E}">
        <p14:creationId xmlns:p14="http://schemas.microsoft.com/office/powerpoint/2010/main" val="995512235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189</Words>
  <Application>Microsoft Macintosh PowerPoint</Application>
  <PresentationFormat>On-screen Show (16:9)</PresentationFormat>
  <Paragraphs>29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Thasadith</vt:lpstr>
      <vt:lpstr>Marvel</vt:lpstr>
      <vt:lpstr>Arial</vt:lpstr>
      <vt:lpstr>Roboto Condensed Light</vt:lpstr>
      <vt:lpstr>Assistant Light</vt:lpstr>
      <vt:lpstr>PT Serif</vt:lpstr>
      <vt:lpstr>Pregnancy Breakthrough by Slidesgo</vt:lpstr>
      <vt:lpstr>8.4 Setting Up Chairs</vt:lpstr>
      <vt:lpstr>Record at least one factor pair for each number.</vt:lpstr>
      <vt:lpstr>Record at least one factor pair for each number.</vt:lpstr>
      <vt:lpstr>Record at least one factor pair for each number.</vt:lpstr>
      <vt:lpstr>Record at least one factor pair for each number.</vt:lpstr>
      <vt:lpstr>Record at least one factor pair for each number.</vt:lpstr>
      <vt:lpstr>Record at least one factor pair for each number.</vt:lpstr>
      <vt:lpstr>Essential Question: How do you use clues to make conjectures and arguments to show if the statement is accurate?</vt:lpstr>
      <vt:lpstr>Vocabulary</vt:lpstr>
      <vt:lpstr>Vocabulary</vt:lpstr>
      <vt:lpstr>Essential Question: How do you use clues to make conjectures and arguments to show if the statement is accurate?</vt:lpstr>
      <vt:lpstr>Journal  Page 261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 Boxes</vt:lpstr>
      <vt:lpstr>Math Boxes</vt:lpstr>
      <vt:lpstr>Home Link</vt:lpstr>
      <vt:lpstr>Home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8.4 Setting Up Chairs</dc:title>
  <cp:lastModifiedBy>Abigail Hager</cp:lastModifiedBy>
  <cp:revision>7</cp:revision>
  <dcterms:modified xsi:type="dcterms:W3CDTF">2022-03-28T19:50:56Z</dcterms:modified>
</cp:coreProperties>
</file>