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258" r:id="rId3"/>
    <p:sldId id="308" r:id="rId4"/>
    <p:sldId id="309" r:id="rId5"/>
    <p:sldId id="310" r:id="rId6"/>
    <p:sldId id="312" r:id="rId7"/>
    <p:sldId id="311" r:id="rId8"/>
    <p:sldId id="314" r:id="rId9"/>
    <p:sldId id="315" r:id="rId10"/>
    <p:sldId id="257" r:id="rId11"/>
    <p:sldId id="272" r:id="rId12"/>
    <p:sldId id="259" r:id="rId13"/>
    <p:sldId id="318" r:id="rId14"/>
    <p:sldId id="319" r:id="rId15"/>
    <p:sldId id="320" r:id="rId16"/>
    <p:sldId id="321" r:id="rId17"/>
    <p:sldId id="322" r:id="rId18"/>
    <p:sldId id="323" r:id="rId19"/>
    <p:sldId id="316" r:id="rId20"/>
    <p:sldId id="317" r:id="rId21"/>
    <p:sldId id="324" r:id="rId22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24"/>
    </p:embeddedFont>
    <p:embeddedFont>
      <p:font typeface="Oxygen" panose="02000503000000000000" pitchFamily="2" charset="77"/>
      <p:regular r:id="rId25"/>
      <p:bold r:id="rId26"/>
    </p:embeddedFont>
    <p:embeddedFont>
      <p:font typeface="Oxygen Light" panose="020F0302020204030204" pitchFamily="34" charset="0"/>
      <p:regular r:id="rId27"/>
      <p:bold r:id="rId28"/>
    </p:embeddedFont>
    <p:embeddedFont>
      <p:font typeface="Poiret One" pitchFamily="2" charset="77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EB948C-7A7D-42D1-9F32-37DE4D8B3AE5}">
  <a:tblStyle styleId="{BFEB948C-7A7D-42D1-9F32-37DE4D8B3A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7"/>
    <p:restoredTop sz="94375"/>
  </p:normalViewPr>
  <p:slideViewPr>
    <p:cSldViewPr snapToGrid="0" snapToObjects="1">
      <p:cViewPr varScale="1">
        <p:scale>
          <a:sx n="101" d="100"/>
          <a:sy n="10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5f85c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5f85c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c439249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c439249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c439249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c439249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18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432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007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43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57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439249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c439249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95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c439249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c439249f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439249f7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439249f7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433000" y="1330038"/>
            <a:ext cx="42780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775600" y="3100075"/>
            <a:ext cx="3592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00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34038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34038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6087600" y="28044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589526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6087600" y="3177110"/>
            <a:ext cx="23364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5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Number Stories with Measures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7.3 	Miss Hager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Math Message </a:t>
            </a:r>
            <a:endParaRPr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4E58C22-E5CF-3D47-8204-D625030354D3}"/>
              </a:ext>
            </a:extLst>
          </p:cNvPr>
          <p:cNvSpPr/>
          <p:nvPr/>
        </p:nvSpPr>
        <p:spPr>
          <a:xfrm>
            <a:off x="678976" y="1198478"/>
            <a:ext cx="7786047" cy="3192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>
              <a:solidFill>
                <a:schemeClr val="accent2"/>
              </a:solidFill>
            </a:endParaRPr>
          </a:p>
          <a:p>
            <a:pPr lvl="0" algn="ctr"/>
            <a:endParaRPr lang="en-US" sz="2800" dirty="0">
              <a:solidFill>
                <a:schemeClr val="accent2"/>
              </a:solidFill>
            </a:endParaRPr>
          </a:p>
          <a:p>
            <a:pPr lvl="0" algn="ctr"/>
            <a:r>
              <a:rPr lang="en-US" sz="2800" dirty="0">
                <a:solidFill>
                  <a:schemeClr val="accent2"/>
                </a:solidFill>
              </a:rPr>
              <a:t>Sanjay catches the bus at 2:05 P.M. It takes him 40 minutes to get to hockey practice. Practice starts at 2:30 P.M.  How many minutes late will Sanjay be for practice?</a:t>
            </a:r>
          </a:p>
          <a:p>
            <a:pPr lvl="0" algn="ctr">
              <a:spcAft>
                <a:spcPts val="1600"/>
              </a:spcAft>
            </a:pPr>
            <a:endParaRPr lang="en-US" sz="3200" dirty="0">
              <a:solidFill>
                <a:schemeClr val="accent2"/>
              </a:solidFill>
            </a:endParaRPr>
          </a:p>
          <a:p>
            <a:pPr algn="ctr"/>
            <a:endParaRPr lang="en-US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584276-D36B-2D40-B675-90E062D931E7}"/>
              </a:ext>
            </a:extLst>
          </p:cNvPr>
          <p:cNvSpPr/>
          <p:nvPr/>
        </p:nvSpPr>
        <p:spPr>
          <a:xfrm>
            <a:off x="914400" y="103324"/>
            <a:ext cx="7315199" cy="1470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dirty="0">
              <a:solidFill>
                <a:schemeClr val="accent2"/>
              </a:solidFill>
            </a:endParaRPr>
          </a:p>
          <a:p>
            <a:pPr lvl="0" algn="ctr"/>
            <a:endParaRPr lang="en-US" sz="1600" dirty="0">
              <a:solidFill>
                <a:schemeClr val="accent2"/>
              </a:solidFill>
            </a:endParaRPr>
          </a:p>
          <a:p>
            <a:pPr lvl="0" algn="ctr"/>
            <a:endParaRPr lang="en-US" sz="1600" dirty="0">
              <a:solidFill>
                <a:schemeClr val="accent2"/>
              </a:solidFill>
            </a:endParaRPr>
          </a:p>
          <a:p>
            <a:pPr lvl="0" algn="ctr"/>
            <a:r>
              <a:rPr lang="en-US" sz="2000" dirty="0">
                <a:solidFill>
                  <a:schemeClr val="accent2"/>
                </a:solidFill>
              </a:rPr>
              <a:t>Sanjay catches the bus at 2:05 P.M. It takes him 40 minutes to get to hockey practice. Practice starts at 2:30 P.M.  How many minutes late will Sanjay be for practice?</a:t>
            </a:r>
          </a:p>
          <a:p>
            <a:pPr lvl="0" algn="ctr">
              <a:spcAft>
                <a:spcPts val="1600"/>
              </a:spcAft>
            </a:pPr>
            <a:endParaRPr lang="en-US" sz="1800" dirty="0">
              <a:solidFill>
                <a:schemeClr val="accent2"/>
              </a:solidFill>
            </a:endParaRPr>
          </a:p>
          <a:p>
            <a:pPr algn="ctr"/>
            <a:endParaRPr lang="en-US"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4E8AF99-29F0-9F45-89F9-D0C7B18B2DC5}"/>
              </a:ext>
            </a:extLst>
          </p:cNvPr>
          <p:cNvSpPr/>
          <p:nvPr/>
        </p:nvSpPr>
        <p:spPr>
          <a:xfrm>
            <a:off x="1214369" y="994126"/>
            <a:ext cx="6715262" cy="31552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How do you solve number stories involving time, mass, volume, and length?</a:t>
            </a:r>
          </a:p>
          <a:p>
            <a:pPr algn="ctr"/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3E16C-7FBD-774D-95EE-7E86721B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5557">
            <a:off x="117098" y="3098007"/>
            <a:ext cx="2194541" cy="19538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5E8FD-ACEB-A046-BA9C-86063F5E3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36" y="35900"/>
            <a:ext cx="4631328" cy="51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5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0DED70-8E37-2446-BC14-2E4B6691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754151"/>
          </a:xfrm>
          <a:prstGeom prst="rect">
            <a:avLst/>
          </a:prstGeom>
        </p:spPr>
      </p:pic>
      <p:sp>
        <p:nvSpPr>
          <p:cNvPr id="3" name="Google Shape;179;p36">
            <a:extLst>
              <a:ext uri="{FF2B5EF4-FFF2-40B4-BE49-F238E27FC236}">
                <a16:creationId xmlns:a16="http://schemas.microsoft.com/office/drawing/2014/main" id="{16E136F0-CD36-F749-9C20-810200DB9AB1}"/>
              </a:ext>
            </a:extLst>
          </p:cNvPr>
          <p:cNvSpPr txBox="1">
            <a:spLocks/>
          </p:cNvSpPr>
          <p:nvPr/>
        </p:nvSpPr>
        <p:spPr>
          <a:xfrm>
            <a:off x="-1452728" y="4746678"/>
            <a:ext cx="5136453" cy="793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ooper Black" panose="0208090404030B020404" pitchFamily="18" charset="77"/>
              </a:rPr>
              <a:t>Journal  Page 224</a:t>
            </a:r>
          </a:p>
        </p:txBody>
      </p:sp>
    </p:spTree>
    <p:extLst>
      <p:ext uri="{BB962C8B-B14F-4D97-AF65-F5344CB8AC3E}">
        <p14:creationId xmlns:p14="http://schemas.microsoft.com/office/powerpoint/2010/main" val="1133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E81D1-E8DD-F740-B5D2-34048397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361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FB879-1388-BE45-A63C-D28616FB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0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142F34-AB8B-B443-B3E3-B24EDFAC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85" y="9874"/>
            <a:ext cx="4651829" cy="5133626"/>
          </a:xfrm>
          <a:prstGeom prst="rect">
            <a:avLst/>
          </a:prstGeom>
        </p:spPr>
      </p:pic>
      <p:sp>
        <p:nvSpPr>
          <p:cNvPr id="3" name="Google Shape;179;p36">
            <a:extLst>
              <a:ext uri="{FF2B5EF4-FFF2-40B4-BE49-F238E27FC236}">
                <a16:creationId xmlns:a16="http://schemas.microsoft.com/office/drawing/2014/main" id="{C66DB5FC-6C0D-6E48-8CD5-6EFF0E6913DE}"/>
              </a:ext>
            </a:extLst>
          </p:cNvPr>
          <p:cNvSpPr txBox="1">
            <a:spLocks/>
          </p:cNvSpPr>
          <p:nvPr/>
        </p:nvSpPr>
        <p:spPr>
          <a:xfrm>
            <a:off x="-1034716" y="4349857"/>
            <a:ext cx="3587305" cy="406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ooper Black" panose="0208090404030B020404" pitchFamily="18" charset="77"/>
              </a:rPr>
              <a:t>Journal </a:t>
            </a:r>
          </a:p>
          <a:p>
            <a:pPr algn="ctr"/>
            <a:r>
              <a:rPr lang="en-US" sz="1800" dirty="0">
                <a:latin typeface="Cooper Black" panose="0208090404030B020404" pitchFamily="18" charset="77"/>
              </a:rPr>
              <a:t>Page 225</a:t>
            </a:r>
          </a:p>
        </p:txBody>
      </p:sp>
    </p:spTree>
    <p:extLst>
      <p:ext uri="{BB962C8B-B14F-4D97-AF65-F5344CB8AC3E}">
        <p14:creationId xmlns:p14="http://schemas.microsoft.com/office/powerpoint/2010/main" val="95916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4E8AF99-29F0-9F45-89F9-D0C7B18B2DC5}"/>
              </a:ext>
            </a:extLst>
          </p:cNvPr>
          <p:cNvSpPr/>
          <p:nvPr/>
        </p:nvSpPr>
        <p:spPr>
          <a:xfrm>
            <a:off x="1214369" y="994126"/>
            <a:ext cx="6715262" cy="31552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How do you solve number stories involving time, mass, volume, and length?</a:t>
            </a:r>
          </a:p>
          <a:p>
            <a:pPr algn="ctr"/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3E16C-7FBD-774D-95EE-7E86721B0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5557">
            <a:off x="117098" y="3098007"/>
            <a:ext cx="2194541" cy="19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3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9;p36">
            <a:extLst>
              <a:ext uri="{FF2B5EF4-FFF2-40B4-BE49-F238E27FC236}">
                <a16:creationId xmlns:a16="http://schemas.microsoft.com/office/drawing/2014/main" id="{16E136F0-CD36-F749-9C20-810200DB9AB1}"/>
              </a:ext>
            </a:extLst>
          </p:cNvPr>
          <p:cNvSpPr txBox="1">
            <a:spLocks/>
          </p:cNvSpPr>
          <p:nvPr/>
        </p:nvSpPr>
        <p:spPr>
          <a:xfrm>
            <a:off x="-1034716" y="4349857"/>
            <a:ext cx="3587305" cy="406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ooper Black" panose="0208090404030B020404" pitchFamily="18" charset="77"/>
              </a:rPr>
              <a:t>Journal </a:t>
            </a:r>
          </a:p>
          <a:p>
            <a:pPr algn="ctr"/>
            <a:r>
              <a:rPr lang="en-US" sz="1800" dirty="0">
                <a:latin typeface="Cooper Black" panose="0208090404030B020404" pitchFamily="18" charset="77"/>
              </a:rPr>
              <a:t>Page 226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B00A18-A2E5-B649-98F8-F3072101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96" y="0"/>
            <a:ext cx="60502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FD9084-9716-CF45-BAE0-E35EAA05A19D}"/>
              </a:ext>
            </a:extLst>
          </p:cNvPr>
          <p:cNvSpPr/>
          <p:nvPr/>
        </p:nvSpPr>
        <p:spPr>
          <a:xfrm>
            <a:off x="6052096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next number in the count would be</a:t>
            </a:r>
          </a:p>
          <a:p>
            <a:pPr algn="ctr"/>
            <a:r>
              <a:rPr lang="en-US" sz="2000" b="1" u="sng" dirty="0"/>
              <a:t>     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title" idx="9"/>
          </p:nvPr>
        </p:nvSpPr>
        <p:spPr>
          <a:xfrm>
            <a:off x="720000" y="1875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Mental Math and Fluency</a:t>
            </a:r>
            <a:br>
              <a:rPr lang="en" sz="2800" dirty="0"/>
            </a:br>
            <a:endParaRPr sz="28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D7AC608-93BC-FD4D-BB1E-95EB06019423}"/>
              </a:ext>
            </a:extLst>
          </p:cNvPr>
          <p:cNvSpPr/>
          <p:nvPr/>
        </p:nvSpPr>
        <p:spPr>
          <a:xfrm>
            <a:off x="759195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Skip count forward by 10s from 130 to 200</a:t>
            </a:r>
          </a:p>
        </p:txBody>
      </p:sp>
      <p:pic>
        <p:nvPicPr>
          <p:cNvPr id="27" name="Graphic 26" descr="Calculator with solid fill">
            <a:extLst>
              <a:ext uri="{FF2B5EF4-FFF2-40B4-BE49-F238E27FC236}">
                <a16:creationId xmlns:a16="http://schemas.microsoft.com/office/drawing/2014/main" id="{F4F76190-A72F-C041-A098-3432B918C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9360" y="1866429"/>
            <a:ext cx="1776965" cy="17769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D99F93-1E9F-B349-9B05-C405A185E2F1}"/>
              </a:ext>
            </a:extLst>
          </p:cNvPr>
          <p:cNvSpPr txBox="1"/>
          <p:nvPr/>
        </p:nvSpPr>
        <p:spPr>
          <a:xfrm>
            <a:off x="3803589" y="1158543"/>
            <a:ext cx="2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oper Black" panose="0208090404030B020404" pitchFamily="18" charset="77"/>
              </a:rPr>
              <a:t>Get out your calculators!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D8D21F-15DE-7E41-A66B-B9F1D6BE58B4}"/>
              </a:ext>
            </a:extLst>
          </p:cNvPr>
          <p:cNvCxnSpPr>
            <a:cxnSpLocks/>
          </p:cNvCxnSpPr>
          <p:nvPr/>
        </p:nvCxnSpPr>
        <p:spPr>
          <a:xfrm>
            <a:off x="6537661" y="4289761"/>
            <a:ext cx="186952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9;p36">
            <a:extLst>
              <a:ext uri="{FF2B5EF4-FFF2-40B4-BE49-F238E27FC236}">
                <a16:creationId xmlns:a16="http://schemas.microsoft.com/office/drawing/2014/main" id="{16E136F0-CD36-F749-9C20-810200DB9AB1}"/>
              </a:ext>
            </a:extLst>
          </p:cNvPr>
          <p:cNvSpPr txBox="1">
            <a:spLocks/>
          </p:cNvSpPr>
          <p:nvPr/>
        </p:nvSpPr>
        <p:spPr>
          <a:xfrm>
            <a:off x="-1034716" y="4349857"/>
            <a:ext cx="3587305" cy="406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ooper Black" panose="0208090404030B020404" pitchFamily="18" charset="77"/>
              </a:rPr>
              <a:t>Journal </a:t>
            </a:r>
          </a:p>
          <a:p>
            <a:pPr algn="ctr"/>
            <a:r>
              <a:rPr lang="en-US" sz="1800" dirty="0">
                <a:latin typeface="Cooper Black" panose="0208090404030B020404" pitchFamily="18" charset="77"/>
              </a:rPr>
              <a:t>Page 226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B73E8-AF28-E045-AF72-129928D4B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"/>
          <a:stretch/>
        </p:blipFill>
        <p:spPr>
          <a:xfrm>
            <a:off x="32003" y="0"/>
            <a:ext cx="9079994" cy="34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5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F63E0-C8C6-0C4E-9472-5A225311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959" y="0"/>
            <a:ext cx="6340079" cy="5143500"/>
          </a:xfrm>
          <a:prstGeom prst="rect">
            <a:avLst/>
          </a:prstGeom>
        </p:spPr>
      </p:pic>
      <p:sp>
        <p:nvSpPr>
          <p:cNvPr id="3" name="Google Shape;179;p36">
            <a:extLst>
              <a:ext uri="{FF2B5EF4-FFF2-40B4-BE49-F238E27FC236}">
                <a16:creationId xmlns:a16="http://schemas.microsoft.com/office/drawing/2014/main" id="{8BA74771-EEFF-8945-87E4-FC912132A755}"/>
              </a:ext>
            </a:extLst>
          </p:cNvPr>
          <p:cNvSpPr txBox="1">
            <a:spLocks/>
          </p:cNvSpPr>
          <p:nvPr/>
        </p:nvSpPr>
        <p:spPr>
          <a:xfrm>
            <a:off x="-851836" y="4493623"/>
            <a:ext cx="3587305" cy="406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ooper Black" panose="0208090404030B020404" pitchFamily="18" charset="77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402006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FD9084-9716-CF45-BAE0-E35EAA05A19D}"/>
              </a:ext>
            </a:extLst>
          </p:cNvPr>
          <p:cNvSpPr/>
          <p:nvPr/>
        </p:nvSpPr>
        <p:spPr>
          <a:xfrm>
            <a:off x="6052096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next number in the count would be</a:t>
            </a:r>
          </a:p>
          <a:p>
            <a:pPr algn="ctr"/>
            <a:r>
              <a:rPr lang="en-US" sz="2000" b="1" u="sng" dirty="0"/>
              <a:t>     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title" idx="9"/>
          </p:nvPr>
        </p:nvSpPr>
        <p:spPr>
          <a:xfrm>
            <a:off x="720000" y="1875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Mental Math and Fluency</a:t>
            </a:r>
            <a:br>
              <a:rPr lang="en" sz="2800" dirty="0"/>
            </a:br>
            <a:endParaRPr sz="28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D7AC608-93BC-FD4D-BB1E-95EB06019423}"/>
              </a:ext>
            </a:extLst>
          </p:cNvPr>
          <p:cNvSpPr/>
          <p:nvPr/>
        </p:nvSpPr>
        <p:spPr>
          <a:xfrm>
            <a:off x="759195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Skip count backward by 10s from 1,000 to 950</a:t>
            </a:r>
          </a:p>
        </p:txBody>
      </p:sp>
      <p:pic>
        <p:nvPicPr>
          <p:cNvPr id="27" name="Graphic 26" descr="Calculator with solid fill">
            <a:extLst>
              <a:ext uri="{FF2B5EF4-FFF2-40B4-BE49-F238E27FC236}">
                <a16:creationId xmlns:a16="http://schemas.microsoft.com/office/drawing/2014/main" id="{F4F76190-A72F-C041-A098-3432B918C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9360" y="1866429"/>
            <a:ext cx="1776965" cy="17769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D99F93-1E9F-B349-9B05-C405A185E2F1}"/>
              </a:ext>
            </a:extLst>
          </p:cNvPr>
          <p:cNvSpPr txBox="1"/>
          <p:nvPr/>
        </p:nvSpPr>
        <p:spPr>
          <a:xfrm>
            <a:off x="3803589" y="1158543"/>
            <a:ext cx="2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oper Black" panose="0208090404030B020404" pitchFamily="18" charset="77"/>
              </a:rPr>
              <a:t>Get out your calculators!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D8D21F-15DE-7E41-A66B-B9F1D6BE58B4}"/>
              </a:ext>
            </a:extLst>
          </p:cNvPr>
          <p:cNvCxnSpPr>
            <a:cxnSpLocks/>
          </p:cNvCxnSpPr>
          <p:nvPr/>
        </p:nvCxnSpPr>
        <p:spPr>
          <a:xfrm>
            <a:off x="6537661" y="4289761"/>
            <a:ext cx="186952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844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FD9084-9716-CF45-BAE0-E35EAA05A19D}"/>
              </a:ext>
            </a:extLst>
          </p:cNvPr>
          <p:cNvSpPr/>
          <p:nvPr/>
        </p:nvSpPr>
        <p:spPr>
          <a:xfrm>
            <a:off x="6052096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next number in the count would be</a:t>
            </a:r>
          </a:p>
          <a:p>
            <a:pPr algn="ctr"/>
            <a:r>
              <a:rPr lang="en-US" sz="2000" b="1" u="sng" dirty="0"/>
              <a:t>     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title" idx="9"/>
          </p:nvPr>
        </p:nvSpPr>
        <p:spPr>
          <a:xfrm>
            <a:off x="720000" y="1875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Mental Math and Fluency</a:t>
            </a:r>
            <a:br>
              <a:rPr lang="en" sz="2800" dirty="0"/>
            </a:br>
            <a:endParaRPr sz="28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D7AC608-93BC-FD4D-BB1E-95EB06019423}"/>
              </a:ext>
            </a:extLst>
          </p:cNvPr>
          <p:cNvSpPr/>
          <p:nvPr/>
        </p:nvSpPr>
        <p:spPr>
          <a:xfrm>
            <a:off x="759195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Skip count forward by 50s from 500 to 750</a:t>
            </a:r>
          </a:p>
        </p:txBody>
      </p:sp>
      <p:pic>
        <p:nvPicPr>
          <p:cNvPr id="27" name="Graphic 26" descr="Calculator with solid fill">
            <a:extLst>
              <a:ext uri="{FF2B5EF4-FFF2-40B4-BE49-F238E27FC236}">
                <a16:creationId xmlns:a16="http://schemas.microsoft.com/office/drawing/2014/main" id="{F4F76190-A72F-C041-A098-3432B918C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9360" y="1866429"/>
            <a:ext cx="1776965" cy="17769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D99F93-1E9F-B349-9B05-C405A185E2F1}"/>
              </a:ext>
            </a:extLst>
          </p:cNvPr>
          <p:cNvSpPr txBox="1"/>
          <p:nvPr/>
        </p:nvSpPr>
        <p:spPr>
          <a:xfrm>
            <a:off x="3803589" y="1158543"/>
            <a:ext cx="2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oper Black" panose="0208090404030B020404" pitchFamily="18" charset="77"/>
              </a:rPr>
              <a:t>Get out your calculators!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D8D21F-15DE-7E41-A66B-B9F1D6BE58B4}"/>
              </a:ext>
            </a:extLst>
          </p:cNvPr>
          <p:cNvCxnSpPr>
            <a:cxnSpLocks/>
          </p:cNvCxnSpPr>
          <p:nvPr/>
        </p:nvCxnSpPr>
        <p:spPr>
          <a:xfrm>
            <a:off x="6537661" y="4289761"/>
            <a:ext cx="186952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5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FD9084-9716-CF45-BAE0-E35EAA05A19D}"/>
              </a:ext>
            </a:extLst>
          </p:cNvPr>
          <p:cNvSpPr/>
          <p:nvPr/>
        </p:nvSpPr>
        <p:spPr>
          <a:xfrm>
            <a:off x="6052096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next number in the count would be</a:t>
            </a:r>
          </a:p>
          <a:p>
            <a:pPr algn="ctr"/>
            <a:r>
              <a:rPr lang="en-US" sz="2000" b="1" u="sng" dirty="0"/>
              <a:t>     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title" idx="9"/>
          </p:nvPr>
        </p:nvSpPr>
        <p:spPr>
          <a:xfrm>
            <a:off x="720000" y="1875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Mental Math and Fluency</a:t>
            </a:r>
            <a:br>
              <a:rPr lang="en" sz="2800" dirty="0"/>
            </a:br>
            <a:endParaRPr sz="28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D7AC608-93BC-FD4D-BB1E-95EB06019423}"/>
              </a:ext>
            </a:extLst>
          </p:cNvPr>
          <p:cNvSpPr/>
          <p:nvPr/>
        </p:nvSpPr>
        <p:spPr>
          <a:xfrm>
            <a:off x="759195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Skip count backwards by 50s from 300 to 150</a:t>
            </a:r>
          </a:p>
        </p:txBody>
      </p:sp>
      <p:pic>
        <p:nvPicPr>
          <p:cNvPr id="27" name="Graphic 26" descr="Calculator with solid fill">
            <a:extLst>
              <a:ext uri="{FF2B5EF4-FFF2-40B4-BE49-F238E27FC236}">
                <a16:creationId xmlns:a16="http://schemas.microsoft.com/office/drawing/2014/main" id="{F4F76190-A72F-C041-A098-3432B918C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9360" y="1866429"/>
            <a:ext cx="1776965" cy="17769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D99F93-1E9F-B349-9B05-C405A185E2F1}"/>
              </a:ext>
            </a:extLst>
          </p:cNvPr>
          <p:cNvSpPr txBox="1"/>
          <p:nvPr/>
        </p:nvSpPr>
        <p:spPr>
          <a:xfrm>
            <a:off x="3803589" y="1158543"/>
            <a:ext cx="2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oper Black" panose="0208090404030B020404" pitchFamily="18" charset="77"/>
              </a:rPr>
              <a:t>Get out your calculators!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D8D21F-15DE-7E41-A66B-B9F1D6BE58B4}"/>
              </a:ext>
            </a:extLst>
          </p:cNvPr>
          <p:cNvCxnSpPr>
            <a:cxnSpLocks/>
          </p:cNvCxnSpPr>
          <p:nvPr/>
        </p:nvCxnSpPr>
        <p:spPr>
          <a:xfrm>
            <a:off x="6537661" y="4289761"/>
            <a:ext cx="186952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66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FD9084-9716-CF45-BAE0-E35EAA05A19D}"/>
              </a:ext>
            </a:extLst>
          </p:cNvPr>
          <p:cNvSpPr/>
          <p:nvPr/>
        </p:nvSpPr>
        <p:spPr>
          <a:xfrm>
            <a:off x="6052096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next number in the count would be</a:t>
            </a:r>
          </a:p>
          <a:p>
            <a:pPr algn="ctr"/>
            <a:r>
              <a:rPr lang="en-US" sz="2000" b="1" u="sng" dirty="0"/>
              <a:t>     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title" idx="9"/>
          </p:nvPr>
        </p:nvSpPr>
        <p:spPr>
          <a:xfrm>
            <a:off x="720000" y="1875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Mental Math and Fluency</a:t>
            </a:r>
            <a:br>
              <a:rPr lang="en" sz="2800" dirty="0"/>
            </a:br>
            <a:endParaRPr sz="28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D7AC608-93BC-FD4D-BB1E-95EB06019423}"/>
              </a:ext>
            </a:extLst>
          </p:cNvPr>
          <p:cNvSpPr/>
          <p:nvPr/>
        </p:nvSpPr>
        <p:spPr>
          <a:xfrm>
            <a:off x="759195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Skip count forward by 25s from 250 to 450</a:t>
            </a:r>
          </a:p>
        </p:txBody>
      </p:sp>
      <p:pic>
        <p:nvPicPr>
          <p:cNvPr id="27" name="Graphic 26" descr="Calculator with solid fill">
            <a:extLst>
              <a:ext uri="{FF2B5EF4-FFF2-40B4-BE49-F238E27FC236}">
                <a16:creationId xmlns:a16="http://schemas.microsoft.com/office/drawing/2014/main" id="{F4F76190-A72F-C041-A098-3432B918C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9360" y="1866429"/>
            <a:ext cx="1776965" cy="17769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D99F93-1E9F-B349-9B05-C405A185E2F1}"/>
              </a:ext>
            </a:extLst>
          </p:cNvPr>
          <p:cNvSpPr txBox="1"/>
          <p:nvPr/>
        </p:nvSpPr>
        <p:spPr>
          <a:xfrm>
            <a:off x="3803589" y="1158543"/>
            <a:ext cx="2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oper Black" panose="0208090404030B020404" pitchFamily="18" charset="77"/>
              </a:rPr>
              <a:t>Get out your calculators!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D8D21F-15DE-7E41-A66B-B9F1D6BE58B4}"/>
              </a:ext>
            </a:extLst>
          </p:cNvPr>
          <p:cNvCxnSpPr>
            <a:cxnSpLocks/>
          </p:cNvCxnSpPr>
          <p:nvPr/>
        </p:nvCxnSpPr>
        <p:spPr>
          <a:xfrm>
            <a:off x="6537661" y="4289761"/>
            <a:ext cx="186952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1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4FD9084-9716-CF45-BAE0-E35EAA05A19D}"/>
              </a:ext>
            </a:extLst>
          </p:cNvPr>
          <p:cNvSpPr/>
          <p:nvPr/>
        </p:nvSpPr>
        <p:spPr>
          <a:xfrm>
            <a:off x="6052096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 next number in the count would be</a:t>
            </a:r>
          </a:p>
          <a:p>
            <a:pPr algn="ctr"/>
            <a:r>
              <a:rPr lang="en-US" sz="2000" b="1" u="sng" dirty="0"/>
              <a:t>     </a:t>
            </a:r>
          </a:p>
        </p:txBody>
      </p:sp>
      <p:sp>
        <p:nvSpPr>
          <p:cNvPr id="179" name="Google Shape;179;p36"/>
          <p:cNvSpPr txBox="1">
            <a:spLocks noGrp="1"/>
          </p:cNvSpPr>
          <p:nvPr>
            <p:ph type="title" idx="9"/>
          </p:nvPr>
        </p:nvSpPr>
        <p:spPr>
          <a:xfrm>
            <a:off x="720000" y="1875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Mental Math and Fluency</a:t>
            </a:r>
            <a:br>
              <a:rPr lang="en" sz="2800" dirty="0"/>
            </a:br>
            <a:endParaRPr sz="2800" dirty="0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8D7AC608-93BC-FD4D-BB1E-95EB06019423}"/>
              </a:ext>
            </a:extLst>
          </p:cNvPr>
          <p:cNvSpPr/>
          <p:nvPr/>
        </p:nvSpPr>
        <p:spPr>
          <a:xfrm>
            <a:off x="759195" y="2754911"/>
            <a:ext cx="2817628" cy="1776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Skip count backwards by 25s from 750 to 500</a:t>
            </a:r>
          </a:p>
        </p:txBody>
      </p:sp>
      <p:pic>
        <p:nvPicPr>
          <p:cNvPr id="27" name="Graphic 26" descr="Calculator with solid fill">
            <a:extLst>
              <a:ext uri="{FF2B5EF4-FFF2-40B4-BE49-F238E27FC236}">
                <a16:creationId xmlns:a16="http://schemas.microsoft.com/office/drawing/2014/main" id="{F4F76190-A72F-C041-A098-3432B918C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9360" y="1866429"/>
            <a:ext cx="1776965" cy="17769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D99F93-1E9F-B349-9B05-C405A185E2F1}"/>
              </a:ext>
            </a:extLst>
          </p:cNvPr>
          <p:cNvSpPr txBox="1"/>
          <p:nvPr/>
        </p:nvSpPr>
        <p:spPr>
          <a:xfrm>
            <a:off x="3803589" y="1158543"/>
            <a:ext cx="2248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oper Black" panose="0208090404030B020404" pitchFamily="18" charset="77"/>
              </a:rPr>
              <a:t>Get out your calculators!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8D8D21F-15DE-7E41-A66B-B9F1D6BE58B4}"/>
              </a:ext>
            </a:extLst>
          </p:cNvPr>
          <p:cNvCxnSpPr>
            <a:cxnSpLocks/>
          </p:cNvCxnSpPr>
          <p:nvPr/>
        </p:nvCxnSpPr>
        <p:spPr>
          <a:xfrm>
            <a:off x="6537661" y="4289761"/>
            <a:ext cx="1869526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67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D57C7D-E71B-3444-8E24-D88DC6A9E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151"/>
            <a:ext cx="8083448" cy="4553467"/>
          </a:xfrm>
          <a:prstGeom prst="rect">
            <a:avLst/>
          </a:prstGeom>
        </p:spPr>
      </p:pic>
      <p:sp>
        <p:nvSpPr>
          <p:cNvPr id="3" name="Google Shape;179;p36">
            <a:extLst>
              <a:ext uri="{FF2B5EF4-FFF2-40B4-BE49-F238E27FC236}">
                <a16:creationId xmlns:a16="http://schemas.microsoft.com/office/drawing/2014/main" id="{16E136F0-CD36-F749-9C20-810200DB9AB1}"/>
              </a:ext>
            </a:extLst>
          </p:cNvPr>
          <p:cNvSpPr txBox="1">
            <a:spLocks/>
          </p:cNvSpPr>
          <p:nvPr/>
        </p:nvSpPr>
        <p:spPr>
          <a:xfrm>
            <a:off x="-733101" y="0"/>
            <a:ext cx="3587305" cy="406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ooper Black" panose="0208090404030B020404" pitchFamily="18" charset="77"/>
              </a:rPr>
              <a:t>Bellringer: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7283E9-E21C-5148-8FD4-77117E8A5780}"/>
              </a:ext>
            </a:extLst>
          </p:cNvPr>
          <p:cNvSpPr/>
          <p:nvPr/>
        </p:nvSpPr>
        <p:spPr>
          <a:xfrm>
            <a:off x="1093509" y="3553905"/>
            <a:ext cx="499621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D880F0-6708-E543-A199-12AC8878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06" y="57210"/>
            <a:ext cx="6453985" cy="5029079"/>
          </a:xfrm>
          <a:prstGeom prst="rect">
            <a:avLst/>
          </a:prstGeom>
        </p:spPr>
      </p:pic>
      <p:sp>
        <p:nvSpPr>
          <p:cNvPr id="3" name="Google Shape;179;p36">
            <a:extLst>
              <a:ext uri="{FF2B5EF4-FFF2-40B4-BE49-F238E27FC236}">
                <a16:creationId xmlns:a16="http://schemas.microsoft.com/office/drawing/2014/main" id="{16E136F0-CD36-F749-9C20-810200DB9AB1}"/>
              </a:ext>
            </a:extLst>
          </p:cNvPr>
          <p:cNvSpPr txBox="1">
            <a:spLocks/>
          </p:cNvSpPr>
          <p:nvPr/>
        </p:nvSpPr>
        <p:spPr>
          <a:xfrm>
            <a:off x="4571999" y="0"/>
            <a:ext cx="3587305" cy="406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dirty="0">
                <a:latin typeface="Cooper Black" panose="0208090404030B020404" pitchFamily="18" charset="77"/>
              </a:rPr>
              <a:t>Bellringer:</a:t>
            </a:r>
          </a:p>
        </p:txBody>
      </p:sp>
    </p:spTree>
    <p:extLst>
      <p:ext uri="{BB962C8B-B14F-4D97-AF65-F5344CB8AC3E}">
        <p14:creationId xmlns:p14="http://schemas.microsoft.com/office/powerpoint/2010/main" val="180299616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306</Words>
  <Application>Microsoft Macintosh PowerPoint</Application>
  <PresentationFormat>On-screen Show (16:9)</PresentationFormat>
  <Paragraphs>54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Bebas Neue</vt:lpstr>
      <vt:lpstr>Poiret One</vt:lpstr>
      <vt:lpstr>Oxygen Light</vt:lpstr>
      <vt:lpstr>Oxygen</vt:lpstr>
      <vt:lpstr>Cooper Black</vt:lpstr>
      <vt:lpstr>Arial</vt:lpstr>
      <vt:lpstr>Minimalist Aesthetic Slideshow by Slidesgo</vt:lpstr>
      <vt:lpstr>Number Stories with Measures</vt:lpstr>
      <vt:lpstr>Mental Math and Fluency </vt:lpstr>
      <vt:lpstr>Mental Math and Fluency </vt:lpstr>
      <vt:lpstr>Mental Math and Fluency </vt:lpstr>
      <vt:lpstr>Mental Math and Fluency </vt:lpstr>
      <vt:lpstr>Mental Math and Fluency </vt:lpstr>
      <vt:lpstr>Mental Math and Fluency </vt:lpstr>
      <vt:lpstr>PowerPoint Presentation</vt:lpstr>
      <vt:lpstr>PowerPoint Presentation</vt:lpstr>
      <vt:lpstr>Math Message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Stories with Measures</dc:title>
  <cp:lastModifiedBy>Abigail Hager</cp:lastModifiedBy>
  <cp:revision>4</cp:revision>
  <dcterms:modified xsi:type="dcterms:W3CDTF">2022-02-28T16:20:15Z</dcterms:modified>
</cp:coreProperties>
</file>