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29"/>
  </p:notesMasterIdLst>
  <p:sldIdLst>
    <p:sldId id="256" r:id="rId2"/>
    <p:sldId id="373" r:id="rId3"/>
    <p:sldId id="268" r:id="rId4"/>
    <p:sldId id="257" r:id="rId5"/>
    <p:sldId id="352" r:id="rId6"/>
    <p:sldId id="353" r:id="rId7"/>
    <p:sldId id="355" r:id="rId8"/>
    <p:sldId id="356" r:id="rId9"/>
    <p:sldId id="357" r:id="rId10"/>
    <p:sldId id="358" r:id="rId11"/>
    <p:sldId id="359" r:id="rId12"/>
    <p:sldId id="258" r:id="rId13"/>
    <p:sldId id="286" r:id="rId14"/>
    <p:sldId id="262" r:id="rId15"/>
    <p:sldId id="361" r:id="rId16"/>
    <p:sldId id="362" r:id="rId17"/>
    <p:sldId id="259" r:id="rId18"/>
    <p:sldId id="363" r:id="rId19"/>
    <p:sldId id="364" r:id="rId20"/>
    <p:sldId id="365" r:id="rId21"/>
    <p:sldId id="312" r:id="rId22"/>
    <p:sldId id="368" r:id="rId23"/>
    <p:sldId id="369" r:id="rId24"/>
    <p:sldId id="374" r:id="rId25"/>
    <p:sldId id="370" r:id="rId26"/>
    <p:sldId id="371" r:id="rId27"/>
    <p:sldId id="372" r:id="rId28"/>
  </p:sldIdLst>
  <p:sldSz cx="9144000" cy="5143500" type="screen16x9"/>
  <p:notesSz cx="6858000" cy="9144000"/>
  <p:embeddedFontLst>
    <p:embeddedFont>
      <p:font typeface="Hammersmith One" panose="02010703030501060504" pitchFamily="2" charset="77"/>
      <p:regular r:id="rId30"/>
    </p:embeddedFont>
    <p:embeddedFont>
      <p:font typeface="Roboto Condensed Light" panose="020F0302020204030204" pitchFamily="34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0B7981-A352-4D57-B5E1-612FF04A6007}">
  <a:tblStyle styleId="{6F0B7981-A352-4D57-B5E1-612FF04A60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6DC817-7369-4295-926D-7179CE73A6C4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70143D-06B2-4C6B-842A-EAA1DE6EF7B9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8CBCCD-9C87-492C-829A-6896A2DA2C68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F1395DD-A561-4DE7-8E85-80F245A1FB2A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44FA65-B6DA-490A-9907-1F17C5B6AD49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4"/>
    <p:restoredTop sz="93125"/>
  </p:normalViewPr>
  <p:slideViewPr>
    <p:cSldViewPr snapToGrid="0" snapToObjects="1">
      <p:cViewPr varScale="1">
        <p:scale>
          <a:sx n="118" d="100"/>
          <a:sy n="118" d="100"/>
        </p:scale>
        <p:origin x="1056" y="176"/>
      </p:cViewPr>
      <p:guideLst/>
    </p:cSldViewPr>
  </p:slideViewPr>
  <p:outlineViewPr>
    <p:cViewPr>
      <p:scale>
        <a:sx n="33" d="100"/>
        <a:sy n="33" d="100"/>
      </p:scale>
      <p:origin x="0" y="-79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c6a01074ef_0_18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c6a01074ef_0_18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193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gc6a01074ef_0_20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6" name="Google Shape;2396;gc6a01074ef_0_20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867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4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c72ba98ae8_1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c72ba98ae8_1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89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4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0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173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c6a01074ef_0_17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c6a01074ef_0_17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"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51"/>
          <p:cNvSpPr/>
          <p:nvPr/>
        </p:nvSpPr>
        <p:spPr>
          <a:xfrm rot="288619" flipH="1">
            <a:off x="-1653681" y="1325314"/>
            <a:ext cx="4829256" cy="4097619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51"/>
          <p:cNvSpPr/>
          <p:nvPr/>
        </p:nvSpPr>
        <p:spPr>
          <a:xfrm>
            <a:off x="7777725" y="671438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51"/>
          <p:cNvSpPr/>
          <p:nvPr/>
        </p:nvSpPr>
        <p:spPr>
          <a:xfrm rot="8226410">
            <a:off x="757957" y="-908700"/>
            <a:ext cx="1938898" cy="3305715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7" name="Google Shape;1307;p51"/>
          <p:cNvGrpSpPr/>
          <p:nvPr/>
        </p:nvGrpSpPr>
        <p:grpSpPr>
          <a:xfrm rot="-3861937">
            <a:off x="6523183" y="1380139"/>
            <a:ext cx="2023570" cy="3313878"/>
            <a:chOff x="5754175" y="3922575"/>
            <a:chExt cx="682400" cy="1117525"/>
          </a:xfrm>
        </p:grpSpPr>
        <p:sp>
          <p:nvSpPr>
            <p:cNvPr id="1308" name="Google Shape;1308;p51"/>
            <p:cNvSpPr/>
            <p:nvPr/>
          </p:nvSpPr>
          <p:spPr>
            <a:xfrm>
              <a:off x="5754175" y="4953250"/>
              <a:ext cx="70700" cy="86850"/>
            </a:xfrm>
            <a:custGeom>
              <a:avLst/>
              <a:gdLst/>
              <a:ahLst/>
              <a:cxnLst/>
              <a:rect l="l" t="t" r="r" b="b"/>
              <a:pathLst>
                <a:path w="2828" h="3474" extrusionOk="0">
                  <a:moveTo>
                    <a:pt x="1855" y="1"/>
                  </a:moveTo>
                  <a:cubicBezTo>
                    <a:pt x="1855" y="1"/>
                    <a:pt x="0" y="3283"/>
                    <a:pt x="973" y="3466"/>
                  </a:cubicBezTo>
                  <a:cubicBezTo>
                    <a:pt x="1000" y="3471"/>
                    <a:pt x="1027" y="3473"/>
                    <a:pt x="1054" y="3473"/>
                  </a:cubicBezTo>
                  <a:cubicBezTo>
                    <a:pt x="1994" y="3473"/>
                    <a:pt x="2827" y="456"/>
                    <a:pt x="2827" y="45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5768600" y="4780750"/>
              <a:ext cx="193050" cy="209925"/>
            </a:xfrm>
            <a:custGeom>
              <a:avLst/>
              <a:gdLst/>
              <a:ahLst/>
              <a:cxnLst/>
              <a:rect l="l" t="t" r="r" b="b"/>
              <a:pathLst>
                <a:path w="7722" h="8397" extrusionOk="0">
                  <a:moveTo>
                    <a:pt x="1065" y="1"/>
                  </a:moveTo>
                  <a:cubicBezTo>
                    <a:pt x="1065" y="1"/>
                    <a:pt x="1" y="7812"/>
                    <a:pt x="1156" y="8359"/>
                  </a:cubicBezTo>
                  <a:cubicBezTo>
                    <a:pt x="1208" y="8384"/>
                    <a:pt x="1269" y="8396"/>
                    <a:pt x="1338" y="8396"/>
                  </a:cubicBezTo>
                  <a:cubicBezTo>
                    <a:pt x="2789" y="8396"/>
                    <a:pt x="7721" y="3131"/>
                    <a:pt x="7721" y="313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5795200" y="4343050"/>
              <a:ext cx="389100" cy="516000"/>
            </a:xfrm>
            <a:custGeom>
              <a:avLst/>
              <a:gdLst/>
              <a:ahLst/>
              <a:cxnLst/>
              <a:rect l="l" t="t" r="r" b="b"/>
              <a:pathLst>
                <a:path w="15564" h="20640" extrusionOk="0">
                  <a:moveTo>
                    <a:pt x="8329" y="1"/>
                  </a:moveTo>
                  <a:cubicBezTo>
                    <a:pt x="8329" y="1"/>
                    <a:pt x="7296" y="1399"/>
                    <a:pt x="5715" y="5047"/>
                  </a:cubicBezTo>
                  <a:cubicBezTo>
                    <a:pt x="4104" y="8694"/>
                    <a:pt x="1" y="17509"/>
                    <a:pt x="1" y="17509"/>
                  </a:cubicBezTo>
                  <a:lnTo>
                    <a:pt x="6657" y="20639"/>
                  </a:lnTo>
                  <a:cubicBezTo>
                    <a:pt x="6657" y="20639"/>
                    <a:pt x="7387" y="19728"/>
                    <a:pt x="9636" y="15381"/>
                  </a:cubicBezTo>
                  <a:cubicBezTo>
                    <a:pt x="12281" y="10305"/>
                    <a:pt x="15563" y="3010"/>
                    <a:pt x="15563" y="301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6003425" y="3922575"/>
              <a:ext cx="433150" cy="579525"/>
            </a:xfrm>
            <a:custGeom>
              <a:avLst/>
              <a:gdLst/>
              <a:ahLst/>
              <a:cxnLst/>
              <a:rect l="l" t="t" r="r" b="b"/>
              <a:pathLst>
                <a:path w="17326" h="23181" extrusionOk="0">
                  <a:moveTo>
                    <a:pt x="11816" y="1"/>
                  </a:moveTo>
                  <a:cubicBezTo>
                    <a:pt x="10345" y="1"/>
                    <a:pt x="8903" y="821"/>
                    <a:pt x="8085" y="2200"/>
                  </a:cubicBezTo>
                  <a:cubicBezTo>
                    <a:pt x="6535" y="4814"/>
                    <a:pt x="0" y="16820"/>
                    <a:pt x="0" y="16820"/>
                  </a:cubicBezTo>
                  <a:lnTo>
                    <a:pt x="7234" y="19829"/>
                  </a:lnTo>
                  <a:cubicBezTo>
                    <a:pt x="7234" y="19829"/>
                    <a:pt x="13515" y="6181"/>
                    <a:pt x="13978" y="6181"/>
                  </a:cubicBezTo>
                  <a:cubicBezTo>
                    <a:pt x="13979" y="6181"/>
                    <a:pt x="13981" y="6181"/>
                    <a:pt x="13982" y="6181"/>
                  </a:cubicBezTo>
                  <a:cubicBezTo>
                    <a:pt x="14469" y="6273"/>
                    <a:pt x="8237" y="17276"/>
                    <a:pt x="8481" y="20619"/>
                  </a:cubicBezTo>
                  <a:cubicBezTo>
                    <a:pt x="8589" y="22468"/>
                    <a:pt x="9616" y="23180"/>
                    <a:pt x="10214" y="23180"/>
                  </a:cubicBezTo>
                  <a:cubicBezTo>
                    <a:pt x="10451" y="23180"/>
                    <a:pt x="10621" y="23068"/>
                    <a:pt x="10639" y="22869"/>
                  </a:cubicBezTo>
                  <a:cubicBezTo>
                    <a:pt x="10730" y="22109"/>
                    <a:pt x="8845" y="21835"/>
                    <a:pt x="9757" y="19130"/>
                  </a:cubicBezTo>
                  <a:cubicBezTo>
                    <a:pt x="12493" y="10802"/>
                    <a:pt x="17326" y="5300"/>
                    <a:pt x="15411" y="2169"/>
                  </a:cubicBezTo>
                  <a:cubicBezTo>
                    <a:pt x="14477" y="660"/>
                    <a:pt x="13135" y="1"/>
                    <a:pt x="1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2" name="Google Shape;112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7"/>
          <p:cNvSpPr/>
          <p:nvPr/>
        </p:nvSpPr>
        <p:spPr>
          <a:xfrm flipH="1">
            <a:off x="-817503" y="2575150"/>
            <a:ext cx="2540578" cy="37814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7233675" y="-730075"/>
            <a:ext cx="3030078" cy="348668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 rot="2540379">
            <a:off x="-721411" y="3502530"/>
            <a:ext cx="2268525" cy="1945325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3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6" name="Google Shape;216;p13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7" name="Google Shape;217;p13">
            <a:hlinkClick r:id="rId3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8" name="Google Shape;218;p13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8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>
            <a:hlinkClick r:id="rId2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2" name="Google Shape;222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3" name="Google Shape;223;p13">
            <a:hlinkClick r:id="rId3" action="ppaction://hlinksldjump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7" name="Google Shape;227;p13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0" name="Google Shape;23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5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/>
          <p:nvPr/>
        </p:nvSpPr>
        <p:spPr>
          <a:xfrm rot="672094">
            <a:off x="5584289" y="5626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6"/>
          <p:cNvSpPr/>
          <p:nvPr/>
        </p:nvSpPr>
        <p:spPr>
          <a:xfrm rot="3414914">
            <a:off x="-1520563" y="790995"/>
            <a:ext cx="3987256" cy="3391668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16"/>
          <p:cNvGrpSpPr/>
          <p:nvPr/>
        </p:nvGrpSpPr>
        <p:grpSpPr>
          <a:xfrm rot="10800000" flipH="1">
            <a:off x="430416" y="1844182"/>
            <a:ext cx="1696762" cy="1688828"/>
            <a:chOff x="2414491" y="671177"/>
            <a:chExt cx="1830972" cy="1822411"/>
          </a:xfrm>
        </p:grpSpPr>
        <p:sp>
          <p:nvSpPr>
            <p:cNvPr id="281" name="Google Shape;281;p16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16"/>
          <p:cNvSpPr/>
          <p:nvPr/>
        </p:nvSpPr>
        <p:spPr>
          <a:xfrm rot="1095657">
            <a:off x="1778030" y="3865579"/>
            <a:ext cx="1021004" cy="1333445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subTitle" idx="1"/>
          </p:nvPr>
        </p:nvSpPr>
        <p:spPr>
          <a:xfrm>
            <a:off x="2718750" y="1540138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 hasCustomPrompt="1"/>
          </p:nvPr>
        </p:nvSpPr>
        <p:spPr>
          <a:xfrm>
            <a:off x="2718750" y="967438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>
            <a:spLocks noGrp="1"/>
          </p:cNvSpPr>
          <p:nvPr>
            <p:ph type="subTitle" idx="2"/>
          </p:nvPr>
        </p:nvSpPr>
        <p:spPr>
          <a:xfrm>
            <a:off x="2718750" y="26736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title" idx="3" hasCustomPrompt="1"/>
          </p:nvPr>
        </p:nvSpPr>
        <p:spPr>
          <a:xfrm>
            <a:off x="2718750" y="210093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20" name="Google Shape;320;p16"/>
          <p:cNvSpPr txBox="1">
            <a:spLocks noGrp="1"/>
          </p:cNvSpPr>
          <p:nvPr>
            <p:ph type="subTitle" idx="4"/>
          </p:nvPr>
        </p:nvSpPr>
        <p:spPr>
          <a:xfrm>
            <a:off x="2718750" y="38071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6"/>
          <p:cNvSpPr txBox="1">
            <a:spLocks noGrp="1"/>
          </p:cNvSpPr>
          <p:nvPr>
            <p:ph type="title" idx="5" hasCustomPrompt="1"/>
          </p:nvPr>
        </p:nvSpPr>
        <p:spPr>
          <a:xfrm>
            <a:off x="2718750" y="323446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2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367" name="Google Shape;367;p18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8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2" r:id="rId8"/>
    <p:sldLayoutId id="2147483664" r:id="rId9"/>
    <p:sldLayoutId id="214748369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4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Liquid Volume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321" name="Google Shape;1321;p54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7.1 		  Miss Hager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26;p55">
            <a:extLst>
              <a:ext uri="{FF2B5EF4-FFF2-40B4-BE49-F238E27FC236}">
                <a16:creationId xmlns:a16="http://schemas.microsoft.com/office/drawing/2014/main" id="{FF3D24CD-E42A-E649-B27F-A02009F19C39}"/>
              </a:ext>
            </a:extLst>
          </p:cNvPr>
          <p:cNvSpPr txBox="1">
            <a:spLocks/>
          </p:cNvSpPr>
          <p:nvPr/>
        </p:nvSpPr>
        <p:spPr>
          <a:xfrm>
            <a:off x="207923" y="4688692"/>
            <a:ext cx="24630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/>
              <a:t>Journal Page 220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1F062-EE06-724D-8FC7-435A33B56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48" y="0"/>
            <a:ext cx="8480504" cy="30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1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7"/>
          <p:cNvSpPr txBox="1">
            <a:spLocks noGrp="1"/>
          </p:cNvSpPr>
          <p:nvPr>
            <p:ph type="title"/>
          </p:nvPr>
        </p:nvSpPr>
        <p:spPr>
          <a:xfrm>
            <a:off x="2105637" y="3481326"/>
            <a:ext cx="5748406" cy="8294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How do you measure and compare liquid volumes?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232420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5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Math Message</a:t>
            </a:r>
            <a:endParaRPr dirty="0"/>
          </a:p>
        </p:txBody>
      </p:sp>
      <p:sp>
        <p:nvSpPr>
          <p:cNvPr id="1335" name="Google Shape;1335;p56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2035252" y="1497350"/>
            <a:ext cx="5073495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>
                <a:solidFill>
                  <a:schemeClr val="accent1"/>
                </a:solidFill>
              </a:rPr>
              <a:t>Look at three containers. Which do you think has the greatest volume? How could you find out? Discuss with your partner.</a:t>
            </a:r>
            <a:endParaRPr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84"/>
          <p:cNvSpPr/>
          <p:nvPr/>
        </p:nvSpPr>
        <p:spPr>
          <a:xfrm flipH="1">
            <a:off x="391492" y="444408"/>
            <a:ext cx="3513000" cy="40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942" name="Google Shape;1942;p84"/>
          <p:cNvSpPr/>
          <p:nvPr/>
        </p:nvSpPr>
        <p:spPr>
          <a:xfrm rot="-5400000" flipH="1">
            <a:off x="5336828" y="109173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84"/>
          <p:cNvSpPr/>
          <p:nvPr/>
        </p:nvSpPr>
        <p:spPr>
          <a:xfrm flipH="1">
            <a:off x="3423660" y="3435644"/>
            <a:ext cx="1419128" cy="12517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4" name="Google Shape;1944;p84"/>
          <p:cNvGrpSpPr/>
          <p:nvPr/>
        </p:nvGrpSpPr>
        <p:grpSpPr>
          <a:xfrm flipH="1">
            <a:off x="4535411" y="548656"/>
            <a:ext cx="2270935" cy="2260334"/>
            <a:chOff x="6762468" y="1386456"/>
            <a:chExt cx="2270935" cy="2260334"/>
          </a:xfrm>
        </p:grpSpPr>
        <p:sp>
          <p:nvSpPr>
            <p:cNvPr id="1945" name="Google Shape;1945;p84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4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4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4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4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4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4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4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4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4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4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4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4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4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4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4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4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4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4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4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4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4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4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4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4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4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4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4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4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4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4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4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4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8" name="Google Shape;1978;p84"/>
          <p:cNvSpPr txBox="1"/>
          <p:nvPr/>
        </p:nvSpPr>
        <p:spPr>
          <a:xfrm flipH="1">
            <a:off x="434551" y="2228015"/>
            <a:ext cx="3452400" cy="184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Liquid Volume- </a:t>
            </a:r>
            <a:r>
              <a:rPr lang="en-US" sz="2400" dirty="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How much a container can hold.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216CCB7-2E0E-694A-9974-EF79639CB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44" y="343149"/>
            <a:ext cx="3519908" cy="1966736"/>
          </a:xfrm>
          <a:prstGeom prst="rect">
            <a:avLst/>
          </a:prstGeom>
        </p:spPr>
      </p:pic>
      <p:sp>
        <p:nvSpPr>
          <p:cNvPr id="44" name="Google Shape;1334;p56">
            <a:extLst>
              <a:ext uri="{FF2B5EF4-FFF2-40B4-BE49-F238E27FC236}">
                <a16:creationId xmlns:a16="http://schemas.microsoft.com/office/drawing/2014/main" id="{FBF3259B-3F52-A54E-ACD8-4C6426A11BC3}"/>
              </a:ext>
            </a:extLst>
          </p:cNvPr>
          <p:cNvSpPr txBox="1">
            <a:spLocks/>
          </p:cNvSpPr>
          <p:nvPr/>
        </p:nvSpPr>
        <p:spPr>
          <a:xfrm>
            <a:off x="3494753" y="-309440"/>
            <a:ext cx="6219850" cy="76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sz="2000" dirty="0"/>
              <a:t>Math Message Follow-up/ Vocabulary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60"/>
          <p:cNvSpPr txBox="1">
            <a:spLocks noGrp="1"/>
          </p:cNvSpPr>
          <p:nvPr>
            <p:ph type="title"/>
          </p:nvPr>
        </p:nvSpPr>
        <p:spPr>
          <a:xfrm>
            <a:off x="1569450" y="234274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Which strategies can we use to figure out which container has the greatest volume?</a:t>
            </a:r>
            <a:endParaRPr dirty="0"/>
          </a:p>
        </p:txBody>
      </p:sp>
      <p:sp>
        <p:nvSpPr>
          <p:cNvPr id="4" name="Google Shape;1334;p56">
            <a:extLst>
              <a:ext uri="{FF2B5EF4-FFF2-40B4-BE49-F238E27FC236}">
                <a16:creationId xmlns:a16="http://schemas.microsoft.com/office/drawing/2014/main" id="{76C6BB4B-63C1-AB43-9746-7EF1E38C7363}"/>
              </a:ext>
            </a:extLst>
          </p:cNvPr>
          <p:cNvSpPr txBox="1">
            <a:spLocks/>
          </p:cNvSpPr>
          <p:nvPr/>
        </p:nvSpPr>
        <p:spPr>
          <a:xfrm>
            <a:off x="-642324" y="-283313"/>
            <a:ext cx="6219850" cy="76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sz="2000" dirty="0"/>
              <a:t>Math Message Follow-up/ Vocabulary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60"/>
          <p:cNvSpPr txBox="1">
            <a:spLocks noGrp="1"/>
          </p:cNvSpPr>
          <p:nvPr>
            <p:ph type="title"/>
          </p:nvPr>
        </p:nvSpPr>
        <p:spPr>
          <a:xfrm>
            <a:off x="1569450" y="16287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</a:t>
            </a:r>
            <a:r>
              <a:rPr lang="en" dirty="0">
                <a:solidFill>
                  <a:srgbClr val="FF0000"/>
                </a:solidFill>
              </a:rPr>
              <a:t>tools</a:t>
            </a:r>
            <a:r>
              <a:rPr lang="en" dirty="0"/>
              <a:t> can you use to measure liquid volume in standard units?</a:t>
            </a:r>
            <a:endParaRPr dirty="0"/>
          </a:p>
        </p:txBody>
      </p:sp>
      <p:sp>
        <p:nvSpPr>
          <p:cNvPr id="1376" name="Google Shape;1376;p60"/>
          <p:cNvSpPr txBox="1">
            <a:spLocks noGrp="1"/>
          </p:cNvSpPr>
          <p:nvPr>
            <p:ph type="subTitle" idx="1"/>
          </p:nvPr>
        </p:nvSpPr>
        <p:spPr>
          <a:xfrm>
            <a:off x="1569450" y="31455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ctr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" sz="2400" b="1" dirty="0"/>
              <a:t>Liter beaker</a:t>
            </a:r>
          </a:p>
          <a:p>
            <a:pPr marL="342900" lvl="0" algn="ctr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" sz="2400" b="1" dirty="0"/>
              <a:t>Measuring cup</a:t>
            </a:r>
            <a:endParaRPr sz="2400" b="1" dirty="0"/>
          </a:p>
        </p:txBody>
      </p:sp>
      <p:sp>
        <p:nvSpPr>
          <p:cNvPr id="4" name="Google Shape;1334;p56">
            <a:extLst>
              <a:ext uri="{FF2B5EF4-FFF2-40B4-BE49-F238E27FC236}">
                <a16:creationId xmlns:a16="http://schemas.microsoft.com/office/drawing/2014/main" id="{76C6BB4B-63C1-AB43-9746-7EF1E38C7363}"/>
              </a:ext>
            </a:extLst>
          </p:cNvPr>
          <p:cNvSpPr txBox="1">
            <a:spLocks/>
          </p:cNvSpPr>
          <p:nvPr/>
        </p:nvSpPr>
        <p:spPr>
          <a:xfrm>
            <a:off x="-642324" y="-283313"/>
            <a:ext cx="6219850" cy="769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36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Hammersmith One"/>
              <a:buNone/>
              <a:defRPr sz="42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sz="2000" dirty="0"/>
              <a:t>Math Message Follow-up/ Vocabulary</a:t>
            </a:r>
          </a:p>
        </p:txBody>
      </p:sp>
    </p:spTree>
    <p:extLst>
      <p:ext uri="{BB962C8B-B14F-4D97-AF65-F5344CB8AC3E}">
        <p14:creationId xmlns:p14="http://schemas.microsoft.com/office/powerpoint/2010/main" val="262650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75;p60">
            <a:extLst>
              <a:ext uri="{FF2B5EF4-FFF2-40B4-BE49-F238E27FC236}">
                <a16:creationId xmlns:a16="http://schemas.microsoft.com/office/drawing/2014/main" id="{01B63C18-BB72-E84F-8944-68C71BF24138}"/>
              </a:ext>
            </a:extLst>
          </p:cNvPr>
          <p:cNvSpPr txBox="1">
            <a:spLocks/>
          </p:cNvSpPr>
          <p:nvPr/>
        </p:nvSpPr>
        <p:spPr>
          <a:xfrm>
            <a:off x="2096167" y="545907"/>
            <a:ext cx="4951666" cy="1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/>
              <a:t>What are some </a:t>
            </a:r>
            <a:r>
              <a:rPr lang="en-US">
                <a:solidFill>
                  <a:srgbClr val="FF0000"/>
                </a:solidFill>
              </a:rPr>
              <a:t>standard units </a:t>
            </a:r>
            <a:r>
              <a:rPr lang="en-US"/>
              <a:t>you can use to measure liquid volume?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AA09E-D42B-574F-BE56-20D460C14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344742"/>
            <a:ext cx="3429000" cy="130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32FF79-AD5F-CA48-9497-5BAFE5427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3700968"/>
            <a:ext cx="3454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2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7"/>
          <p:cNvSpPr txBox="1">
            <a:spLocks noGrp="1"/>
          </p:cNvSpPr>
          <p:nvPr>
            <p:ph type="title"/>
          </p:nvPr>
        </p:nvSpPr>
        <p:spPr>
          <a:xfrm>
            <a:off x="2105637" y="3481326"/>
            <a:ext cx="5748406" cy="8294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How do you measure and compare liquid volumes?</a:t>
            </a:r>
            <a:endParaRPr sz="5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18C15C-1925-E14D-AD32-C1821EE5F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11" y="0"/>
            <a:ext cx="5940380" cy="5143500"/>
          </a:xfrm>
          <a:prstGeom prst="rect">
            <a:avLst/>
          </a:prstGeom>
        </p:spPr>
      </p:pic>
      <p:sp>
        <p:nvSpPr>
          <p:cNvPr id="3" name="Google Shape;1326;p55">
            <a:extLst>
              <a:ext uri="{FF2B5EF4-FFF2-40B4-BE49-F238E27FC236}">
                <a16:creationId xmlns:a16="http://schemas.microsoft.com/office/drawing/2014/main" id="{3D24CDB6-ABF1-0145-9488-B4F0ED7DB2F8}"/>
              </a:ext>
            </a:extLst>
          </p:cNvPr>
          <p:cNvSpPr txBox="1">
            <a:spLocks/>
          </p:cNvSpPr>
          <p:nvPr/>
        </p:nvSpPr>
        <p:spPr>
          <a:xfrm>
            <a:off x="207923" y="4688692"/>
            <a:ext cx="24630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/>
              <a:t>Journal Page 218</a:t>
            </a:r>
          </a:p>
        </p:txBody>
      </p:sp>
    </p:spTree>
    <p:extLst>
      <p:ext uri="{BB962C8B-B14F-4D97-AF65-F5344CB8AC3E}">
        <p14:creationId xmlns:p14="http://schemas.microsoft.com/office/powerpoint/2010/main" val="7326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26;p55">
            <a:extLst>
              <a:ext uri="{FF2B5EF4-FFF2-40B4-BE49-F238E27FC236}">
                <a16:creationId xmlns:a16="http://schemas.microsoft.com/office/drawing/2014/main" id="{3D24CDB6-ABF1-0145-9488-B4F0ED7DB2F8}"/>
              </a:ext>
            </a:extLst>
          </p:cNvPr>
          <p:cNvSpPr txBox="1">
            <a:spLocks/>
          </p:cNvSpPr>
          <p:nvPr/>
        </p:nvSpPr>
        <p:spPr>
          <a:xfrm>
            <a:off x="207923" y="4688692"/>
            <a:ext cx="24630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/>
              <a:t>Journal Page 218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36627-70BD-4840-BA4C-BBE3C6FD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2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1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C121-4A96-B74F-822A-782F9798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Learning: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E9905-7A11-754D-9D3D-109913021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415" y="1064525"/>
            <a:ext cx="7187169" cy="4327499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800" dirty="0"/>
              <a:t>Volume measurement is revisited with a focus on comparing, estimating, and then measuring liquid volumes. An understanding of fractions as numbers is continuing to be developed. A new area fraction model is explored, and fractions are represented as distances on number lines.</a:t>
            </a:r>
          </a:p>
        </p:txBody>
      </p:sp>
    </p:spTree>
    <p:extLst>
      <p:ext uri="{BB962C8B-B14F-4D97-AF65-F5344CB8AC3E}">
        <p14:creationId xmlns:p14="http://schemas.microsoft.com/office/powerpoint/2010/main" val="324582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26;p55">
            <a:extLst>
              <a:ext uri="{FF2B5EF4-FFF2-40B4-BE49-F238E27FC236}">
                <a16:creationId xmlns:a16="http://schemas.microsoft.com/office/drawing/2014/main" id="{3D24CDB6-ABF1-0145-9488-B4F0ED7DB2F8}"/>
              </a:ext>
            </a:extLst>
          </p:cNvPr>
          <p:cNvSpPr txBox="1">
            <a:spLocks/>
          </p:cNvSpPr>
          <p:nvPr/>
        </p:nvSpPr>
        <p:spPr>
          <a:xfrm>
            <a:off x="207923" y="4688692"/>
            <a:ext cx="24630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/>
              <a:t>Journal Page 219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CA2B73-EB11-0B43-8E29-1DF43EFF1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11" y="16768"/>
            <a:ext cx="4490435" cy="51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8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p110"/>
          <p:cNvSpPr/>
          <p:nvPr/>
        </p:nvSpPr>
        <p:spPr>
          <a:xfrm>
            <a:off x="2303175" y="650550"/>
            <a:ext cx="4438800" cy="384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110"/>
          <p:cNvSpPr txBox="1">
            <a:spLocks noGrp="1"/>
          </p:cNvSpPr>
          <p:nvPr>
            <p:ph type="title"/>
          </p:nvPr>
        </p:nvSpPr>
        <p:spPr>
          <a:xfrm>
            <a:off x="2669325" y="1192050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What did you learn about liquid volume?</a:t>
            </a:r>
            <a:endParaRPr sz="2400" dirty="0"/>
          </a:p>
        </p:txBody>
      </p:sp>
      <p:sp>
        <p:nvSpPr>
          <p:cNvPr id="2404" name="Google Shape;2404;p110"/>
          <p:cNvSpPr txBox="1">
            <a:spLocks noGrp="1"/>
          </p:cNvSpPr>
          <p:nvPr>
            <p:ph type="title" idx="5"/>
          </p:nvPr>
        </p:nvSpPr>
        <p:spPr>
          <a:xfrm>
            <a:off x="2718750" y="3558313"/>
            <a:ext cx="3706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Read about standard units of liquid volume on </a:t>
            </a:r>
            <a:r>
              <a:rPr lang="en-US" sz="2400" u="sng" dirty="0"/>
              <a:t>SRB</a:t>
            </a:r>
            <a:r>
              <a:rPr lang="en-US" sz="2400" dirty="0"/>
              <a:t> page 182 with a</a:t>
            </a:r>
            <a:br>
              <a:rPr lang="en-US" sz="2400" dirty="0"/>
            </a:br>
            <a:r>
              <a:rPr lang="en-US" sz="2400" dirty="0"/>
              <a:t>partner.</a:t>
            </a:r>
            <a:br>
              <a:rPr lang="en-US" sz="2400" dirty="0"/>
            </a:br>
            <a:r>
              <a:rPr lang="en" sz="2400" dirty="0"/>
              <a:t> </a:t>
            </a:r>
            <a:endParaRPr sz="2400" dirty="0"/>
          </a:p>
        </p:txBody>
      </p:sp>
      <p:sp>
        <p:nvSpPr>
          <p:cNvPr id="17" name="Google Shape;1807;p80">
            <a:extLst>
              <a:ext uri="{FF2B5EF4-FFF2-40B4-BE49-F238E27FC236}">
                <a16:creationId xmlns:a16="http://schemas.microsoft.com/office/drawing/2014/main" id="{7E969F4D-6C58-8B4D-BE6A-6A530C0D85A9}"/>
              </a:ext>
            </a:extLst>
          </p:cNvPr>
          <p:cNvSpPr txBox="1">
            <a:spLocks/>
          </p:cNvSpPr>
          <p:nvPr/>
        </p:nvSpPr>
        <p:spPr>
          <a:xfrm>
            <a:off x="-2231775" y="109050"/>
            <a:ext cx="77175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ammersmith One"/>
              <a:buNone/>
              <a:defRPr sz="4600" b="1" i="0" u="none" strike="noStrike" cap="none">
                <a:solidFill>
                  <a:schemeClr val="accent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ammersmith One"/>
              <a:buNone/>
              <a:defRPr sz="18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ammersmith One"/>
              <a:buNone/>
              <a:defRPr sz="18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ammersmith One"/>
              <a:buNone/>
              <a:defRPr sz="18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ammersmith One"/>
              <a:buNone/>
              <a:defRPr sz="18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ammersmith One"/>
              <a:buNone/>
              <a:defRPr sz="18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ammersmith One"/>
              <a:buNone/>
              <a:defRPr sz="18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ammersmith One"/>
              <a:buNone/>
              <a:defRPr sz="18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Hammersmith One"/>
              <a:buNone/>
              <a:defRPr sz="18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Summarize: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7"/>
          <p:cNvSpPr txBox="1">
            <a:spLocks noGrp="1"/>
          </p:cNvSpPr>
          <p:nvPr>
            <p:ph type="title"/>
          </p:nvPr>
        </p:nvSpPr>
        <p:spPr>
          <a:xfrm>
            <a:off x="2105637" y="3481326"/>
            <a:ext cx="5748406" cy="8294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How do you measure and compare liquid volumes?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262661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37990-BAA5-C24C-9734-1B3A83EC5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98" y="0"/>
            <a:ext cx="6874024" cy="5143500"/>
          </a:xfrm>
          <a:prstGeom prst="rect">
            <a:avLst/>
          </a:prstGeom>
        </p:spPr>
      </p:pic>
      <p:sp>
        <p:nvSpPr>
          <p:cNvPr id="3" name="Google Shape;1326;p55">
            <a:extLst>
              <a:ext uri="{FF2B5EF4-FFF2-40B4-BE49-F238E27FC236}">
                <a16:creationId xmlns:a16="http://schemas.microsoft.com/office/drawing/2014/main" id="{9B27A5E8-160F-F841-9E58-39B6289CD1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5486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b="1" dirty="0"/>
              <a:t>Ticket Out the Door</a:t>
            </a:r>
          </a:p>
        </p:txBody>
      </p:sp>
    </p:spTree>
    <p:extLst>
      <p:ext uri="{BB962C8B-B14F-4D97-AF65-F5344CB8AC3E}">
        <p14:creationId xmlns:p14="http://schemas.microsoft.com/office/powerpoint/2010/main" val="1184458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26;p55">
            <a:extLst>
              <a:ext uri="{FF2B5EF4-FFF2-40B4-BE49-F238E27FC236}">
                <a16:creationId xmlns:a16="http://schemas.microsoft.com/office/drawing/2014/main" id="{9B27A5E8-160F-F841-9E58-39B6289CD1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5486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000" b="1" dirty="0"/>
              <a:t>Ticket Out the Door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EC8FC-E44B-6E44-8EFE-0173649F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856" y="0"/>
            <a:ext cx="68517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90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7D7CB8-5156-B64E-B00E-1598CF235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7" y="-56946"/>
            <a:ext cx="5001126" cy="5200446"/>
          </a:xfrm>
          <a:prstGeom prst="rect">
            <a:avLst/>
          </a:prstGeom>
        </p:spPr>
      </p:pic>
      <p:sp>
        <p:nvSpPr>
          <p:cNvPr id="3" name="Google Shape;1326;p55">
            <a:extLst>
              <a:ext uri="{FF2B5EF4-FFF2-40B4-BE49-F238E27FC236}">
                <a16:creationId xmlns:a16="http://schemas.microsoft.com/office/drawing/2014/main" id="{E54C689F-78F1-2D45-897A-03BB36F1E18A}"/>
              </a:ext>
            </a:extLst>
          </p:cNvPr>
          <p:cNvSpPr txBox="1">
            <a:spLocks/>
          </p:cNvSpPr>
          <p:nvPr/>
        </p:nvSpPr>
        <p:spPr>
          <a:xfrm>
            <a:off x="0" y="4712755"/>
            <a:ext cx="24630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/>
              <a:t>Journal Page 221</a:t>
            </a:r>
          </a:p>
        </p:txBody>
      </p:sp>
      <p:sp>
        <p:nvSpPr>
          <p:cNvPr id="4" name="Google Shape;1326;p55">
            <a:extLst>
              <a:ext uri="{FF2B5EF4-FFF2-40B4-BE49-F238E27FC236}">
                <a16:creationId xmlns:a16="http://schemas.microsoft.com/office/drawing/2014/main" id="{FF45EE6F-5550-E042-A6F0-1E6139072AD0}"/>
              </a:ext>
            </a:extLst>
          </p:cNvPr>
          <p:cNvSpPr txBox="1">
            <a:spLocks/>
          </p:cNvSpPr>
          <p:nvPr/>
        </p:nvSpPr>
        <p:spPr>
          <a:xfrm>
            <a:off x="0" y="433299"/>
            <a:ext cx="24630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/>
              <a:t>Math Boxes:</a:t>
            </a:r>
          </a:p>
        </p:txBody>
      </p:sp>
    </p:spTree>
    <p:extLst>
      <p:ext uri="{BB962C8B-B14F-4D97-AF65-F5344CB8AC3E}">
        <p14:creationId xmlns:p14="http://schemas.microsoft.com/office/powerpoint/2010/main" val="2473382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26;p55">
            <a:extLst>
              <a:ext uri="{FF2B5EF4-FFF2-40B4-BE49-F238E27FC236}">
                <a16:creationId xmlns:a16="http://schemas.microsoft.com/office/drawing/2014/main" id="{E54C689F-78F1-2D45-897A-03BB36F1E18A}"/>
              </a:ext>
            </a:extLst>
          </p:cNvPr>
          <p:cNvSpPr txBox="1">
            <a:spLocks/>
          </p:cNvSpPr>
          <p:nvPr/>
        </p:nvSpPr>
        <p:spPr>
          <a:xfrm>
            <a:off x="0" y="4712755"/>
            <a:ext cx="24630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/>
              <a:t>Journal Page 221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EFAE7-5E95-744A-B605-02CF3C450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88" y="0"/>
            <a:ext cx="3724108" cy="3868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92347-C5EA-C846-B189-E06BB95D1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087" y="3261745"/>
            <a:ext cx="6319965" cy="1895990"/>
          </a:xfrm>
          <a:prstGeom prst="rect">
            <a:avLst/>
          </a:prstGeom>
        </p:spPr>
      </p:pic>
      <p:sp>
        <p:nvSpPr>
          <p:cNvPr id="6" name="Google Shape;1326;p55">
            <a:extLst>
              <a:ext uri="{FF2B5EF4-FFF2-40B4-BE49-F238E27FC236}">
                <a16:creationId xmlns:a16="http://schemas.microsoft.com/office/drawing/2014/main" id="{F6F98543-DF49-7F4D-B1DD-6ACE22522281}"/>
              </a:ext>
            </a:extLst>
          </p:cNvPr>
          <p:cNvSpPr txBox="1">
            <a:spLocks/>
          </p:cNvSpPr>
          <p:nvPr/>
        </p:nvSpPr>
        <p:spPr>
          <a:xfrm>
            <a:off x="0" y="433299"/>
            <a:ext cx="24630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/>
              <a:t>Math Boxes:</a:t>
            </a:r>
          </a:p>
        </p:txBody>
      </p:sp>
    </p:spTree>
    <p:extLst>
      <p:ext uri="{BB962C8B-B14F-4D97-AF65-F5344CB8AC3E}">
        <p14:creationId xmlns:p14="http://schemas.microsoft.com/office/powerpoint/2010/main" val="1840575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6F987F-5272-5045-B408-2B331FB5C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957" y="0"/>
            <a:ext cx="3704643" cy="5143500"/>
          </a:xfrm>
          <a:prstGeom prst="rect">
            <a:avLst/>
          </a:prstGeom>
        </p:spPr>
      </p:pic>
      <p:sp>
        <p:nvSpPr>
          <p:cNvPr id="3" name="Google Shape;1326;p55">
            <a:extLst>
              <a:ext uri="{FF2B5EF4-FFF2-40B4-BE49-F238E27FC236}">
                <a16:creationId xmlns:a16="http://schemas.microsoft.com/office/drawing/2014/main" id="{D0A8B825-A858-9E45-A454-709E80EE165D}"/>
              </a:ext>
            </a:extLst>
          </p:cNvPr>
          <p:cNvSpPr txBox="1">
            <a:spLocks/>
          </p:cNvSpPr>
          <p:nvPr/>
        </p:nvSpPr>
        <p:spPr>
          <a:xfrm>
            <a:off x="0" y="4712755"/>
            <a:ext cx="24630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7638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8;p62">
            <a:extLst>
              <a:ext uri="{FF2B5EF4-FFF2-40B4-BE49-F238E27FC236}">
                <a16:creationId xmlns:a16="http://schemas.microsoft.com/office/drawing/2014/main" id="{846AFED6-C89A-D046-ABAF-C9D58212F28A}"/>
              </a:ext>
            </a:extLst>
          </p:cNvPr>
          <p:cNvSpPr txBox="1">
            <a:spLocks/>
          </p:cNvSpPr>
          <p:nvPr/>
        </p:nvSpPr>
        <p:spPr>
          <a:xfrm>
            <a:off x="2109787" y="1252604"/>
            <a:ext cx="4924425" cy="8517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accent2"/>
                </a:solidFill>
                <a:latin typeface="Hammersmith One" panose="02010703030501060504" pitchFamily="2" charset="77"/>
              </a:rPr>
              <a:t>Unit Essential Question:</a:t>
            </a:r>
          </a:p>
          <a:p>
            <a:pPr algn="ctr"/>
            <a:endParaRPr lang="en-US" sz="4000" dirty="0">
              <a:solidFill>
                <a:schemeClr val="accent2"/>
              </a:solidFill>
              <a:latin typeface="Hammersmith One" panose="02010703030501060504" pitchFamily="2" charset="77"/>
            </a:endParaRPr>
          </a:p>
          <a:p>
            <a:pPr algn="ctr"/>
            <a:endParaRPr lang="en-US" sz="4000" dirty="0">
              <a:solidFill>
                <a:schemeClr val="accent2"/>
              </a:solidFill>
              <a:latin typeface="Hammersmith One" panose="02010703030501060504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8BF610-6D0C-A94F-AFA2-733237157E36}"/>
              </a:ext>
            </a:extLst>
          </p:cNvPr>
          <p:cNvSpPr/>
          <p:nvPr/>
        </p:nvSpPr>
        <p:spPr>
          <a:xfrm>
            <a:off x="1458432" y="2104374"/>
            <a:ext cx="52876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Hammersmith One" panose="02010703030501060504" pitchFamily="2" charset="77"/>
              </a:rPr>
              <a:t>How do you solve problems involving fractions?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5"/>
          <p:cNvSpPr txBox="1">
            <a:spLocks noGrp="1"/>
          </p:cNvSpPr>
          <p:nvPr>
            <p:ph type="body" idx="1"/>
          </p:nvPr>
        </p:nvSpPr>
        <p:spPr>
          <a:xfrm>
            <a:off x="713249" y="2093827"/>
            <a:ext cx="759150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123 + 130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54 + 310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4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113 + 48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1327" name="Google Shape;1327;p55"/>
          <p:cNvSpPr txBox="1">
            <a:spLocks noGrp="1"/>
          </p:cNvSpPr>
          <p:nvPr>
            <p:ph type="title"/>
          </p:nvPr>
        </p:nvSpPr>
        <p:spPr>
          <a:xfrm>
            <a:off x="713249" y="115353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Mental Math and Fluency</a:t>
            </a:r>
            <a:br>
              <a:rPr lang="en" dirty="0"/>
            </a:br>
            <a:r>
              <a:rPr lang="en" sz="2400" dirty="0"/>
              <a:t>Think FAST and use ESTIMATION to help you!</a:t>
            </a:r>
            <a:br>
              <a:rPr lang="en" sz="2400" dirty="0"/>
            </a:br>
            <a:endParaRPr dirty="0"/>
          </a:p>
        </p:txBody>
      </p:sp>
      <p:sp>
        <p:nvSpPr>
          <p:cNvPr id="6" name="Google Shape;1327;p55">
            <a:extLst>
              <a:ext uri="{FF2B5EF4-FFF2-40B4-BE49-F238E27FC236}">
                <a16:creationId xmlns:a16="http://schemas.microsoft.com/office/drawing/2014/main" id="{F0513DF1-5FC0-6045-8AFD-A9C24AC79049}"/>
              </a:ext>
            </a:extLst>
          </p:cNvPr>
          <p:cNvSpPr txBox="1">
            <a:spLocks/>
          </p:cNvSpPr>
          <p:nvPr/>
        </p:nvSpPr>
        <p:spPr>
          <a:xfrm>
            <a:off x="995451" y="1188180"/>
            <a:ext cx="7153095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One of these has a sum of about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250.</a:t>
            </a:r>
            <a:r>
              <a:rPr lang="en-US" dirty="0">
                <a:solidFill>
                  <a:schemeClr val="accent1"/>
                </a:solidFill>
              </a:rPr>
              <a:t> Write that problem not the sum.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5"/>
          <p:cNvSpPr txBox="1">
            <a:spLocks noGrp="1"/>
          </p:cNvSpPr>
          <p:nvPr>
            <p:ph type="body" idx="1"/>
          </p:nvPr>
        </p:nvSpPr>
        <p:spPr>
          <a:xfrm>
            <a:off x="713249" y="1993618"/>
            <a:ext cx="759150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253 + 109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297 + 210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4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28 + 402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1327" name="Google Shape;1327;p55"/>
          <p:cNvSpPr txBox="1">
            <a:spLocks noGrp="1"/>
          </p:cNvSpPr>
          <p:nvPr>
            <p:ph type="title"/>
          </p:nvPr>
        </p:nvSpPr>
        <p:spPr>
          <a:xfrm>
            <a:off x="713249" y="115353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Mental Math and Fluency</a:t>
            </a:r>
            <a:br>
              <a:rPr lang="en" dirty="0"/>
            </a:br>
            <a:r>
              <a:rPr lang="en" sz="2400" dirty="0"/>
              <a:t>Think FAST and use ESTIMATION to help you!</a:t>
            </a:r>
            <a:br>
              <a:rPr lang="en" sz="2400" dirty="0"/>
            </a:br>
            <a:endParaRPr dirty="0"/>
          </a:p>
        </p:txBody>
      </p:sp>
      <p:sp>
        <p:nvSpPr>
          <p:cNvPr id="6" name="Google Shape;1327;p55">
            <a:extLst>
              <a:ext uri="{FF2B5EF4-FFF2-40B4-BE49-F238E27FC236}">
                <a16:creationId xmlns:a16="http://schemas.microsoft.com/office/drawing/2014/main" id="{F0513DF1-5FC0-6045-8AFD-A9C24AC79049}"/>
              </a:ext>
            </a:extLst>
          </p:cNvPr>
          <p:cNvSpPr txBox="1">
            <a:spLocks/>
          </p:cNvSpPr>
          <p:nvPr/>
        </p:nvSpPr>
        <p:spPr>
          <a:xfrm>
            <a:off x="995451" y="1188180"/>
            <a:ext cx="7153095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One of these has a sum of about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500.</a:t>
            </a:r>
            <a:r>
              <a:rPr lang="en-US" dirty="0">
                <a:solidFill>
                  <a:schemeClr val="accent1"/>
                </a:solidFill>
              </a:rPr>
              <a:t> Write that problem not the sum.</a:t>
            </a:r>
          </a:p>
        </p:txBody>
      </p:sp>
    </p:spTree>
    <p:extLst>
      <p:ext uri="{BB962C8B-B14F-4D97-AF65-F5344CB8AC3E}">
        <p14:creationId xmlns:p14="http://schemas.microsoft.com/office/powerpoint/2010/main" val="227703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5"/>
          <p:cNvSpPr txBox="1">
            <a:spLocks noGrp="1"/>
          </p:cNvSpPr>
          <p:nvPr>
            <p:ph type="body" idx="1"/>
          </p:nvPr>
        </p:nvSpPr>
        <p:spPr>
          <a:xfrm>
            <a:off x="713249" y="2056249"/>
            <a:ext cx="759150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964 + 325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689 + 546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4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748 + 233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sp>
        <p:nvSpPr>
          <p:cNvPr id="1327" name="Google Shape;1327;p55"/>
          <p:cNvSpPr txBox="1">
            <a:spLocks noGrp="1"/>
          </p:cNvSpPr>
          <p:nvPr>
            <p:ph type="title"/>
          </p:nvPr>
        </p:nvSpPr>
        <p:spPr>
          <a:xfrm>
            <a:off x="713249" y="1153530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Mental Math and Fluency</a:t>
            </a:r>
            <a:br>
              <a:rPr lang="en" dirty="0"/>
            </a:br>
            <a:r>
              <a:rPr lang="en" sz="2400" dirty="0"/>
              <a:t>Think FAST and use ESTIMATION to help you!</a:t>
            </a:r>
            <a:br>
              <a:rPr lang="en" sz="2400" dirty="0"/>
            </a:br>
            <a:endParaRPr dirty="0"/>
          </a:p>
        </p:txBody>
      </p:sp>
      <p:sp>
        <p:nvSpPr>
          <p:cNvPr id="6" name="Google Shape;1327;p55">
            <a:extLst>
              <a:ext uri="{FF2B5EF4-FFF2-40B4-BE49-F238E27FC236}">
                <a16:creationId xmlns:a16="http://schemas.microsoft.com/office/drawing/2014/main" id="{F0513DF1-5FC0-6045-8AFD-A9C24AC79049}"/>
              </a:ext>
            </a:extLst>
          </p:cNvPr>
          <p:cNvSpPr txBox="1">
            <a:spLocks/>
          </p:cNvSpPr>
          <p:nvPr/>
        </p:nvSpPr>
        <p:spPr>
          <a:xfrm>
            <a:off x="776246" y="1188180"/>
            <a:ext cx="7591505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One of these has a sum of about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1,000.</a:t>
            </a:r>
            <a:r>
              <a:rPr lang="en-US" dirty="0">
                <a:solidFill>
                  <a:schemeClr val="accent1"/>
                </a:solidFill>
              </a:rPr>
              <a:t> Write that problem not the sum.</a:t>
            </a:r>
          </a:p>
        </p:txBody>
      </p:sp>
    </p:spTree>
    <p:extLst>
      <p:ext uri="{BB962C8B-B14F-4D97-AF65-F5344CB8AC3E}">
        <p14:creationId xmlns:p14="http://schemas.microsoft.com/office/powerpoint/2010/main" val="76351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E2A30-68FE-3743-B167-E8BC22AF0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17"/>
            <a:ext cx="9198801" cy="5113039"/>
          </a:xfrm>
          <a:prstGeom prst="rect">
            <a:avLst/>
          </a:prstGeom>
        </p:spPr>
      </p:pic>
      <p:sp>
        <p:nvSpPr>
          <p:cNvPr id="3" name="Google Shape;1326;p55">
            <a:extLst>
              <a:ext uri="{FF2B5EF4-FFF2-40B4-BE49-F238E27FC236}">
                <a16:creationId xmlns:a16="http://schemas.microsoft.com/office/drawing/2014/main" id="{47B24FAE-E780-914C-8DAD-A2DC8BCB1C4D}"/>
              </a:ext>
            </a:extLst>
          </p:cNvPr>
          <p:cNvSpPr txBox="1">
            <a:spLocks/>
          </p:cNvSpPr>
          <p:nvPr/>
        </p:nvSpPr>
        <p:spPr>
          <a:xfrm>
            <a:off x="5742448" y="30462"/>
            <a:ext cx="3401551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/>
              <a:t>Challenge Bellringer: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483222-8747-ED4B-BA33-E5B3051DE93F}"/>
              </a:ext>
            </a:extLst>
          </p:cNvPr>
          <p:cNvSpPr/>
          <p:nvPr/>
        </p:nvSpPr>
        <p:spPr>
          <a:xfrm>
            <a:off x="343216" y="3184470"/>
            <a:ext cx="1449659" cy="367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3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588F0-0E94-BB4C-8FAD-91072F30D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015" y="0"/>
            <a:ext cx="6608205" cy="5143500"/>
          </a:xfrm>
          <a:prstGeom prst="rect">
            <a:avLst/>
          </a:prstGeom>
        </p:spPr>
      </p:pic>
      <p:sp>
        <p:nvSpPr>
          <p:cNvPr id="5" name="Google Shape;1326;p55">
            <a:extLst>
              <a:ext uri="{FF2B5EF4-FFF2-40B4-BE49-F238E27FC236}">
                <a16:creationId xmlns:a16="http://schemas.microsoft.com/office/drawing/2014/main" id="{617A0937-BB2E-FE4E-8466-FB0A9F2460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630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/>
              <a:t>Bellringer:</a:t>
            </a:r>
          </a:p>
        </p:txBody>
      </p:sp>
    </p:spTree>
    <p:extLst>
      <p:ext uri="{BB962C8B-B14F-4D97-AF65-F5344CB8AC3E}">
        <p14:creationId xmlns:p14="http://schemas.microsoft.com/office/powerpoint/2010/main" val="401836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A6363-66F5-D343-89EF-B34D389E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99" y="0"/>
            <a:ext cx="5070021" cy="5143500"/>
          </a:xfrm>
          <a:prstGeom prst="rect">
            <a:avLst/>
          </a:prstGeom>
        </p:spPr>
      </p:pic>
      <p:sp>
        <p:nvSpPr>
          <p:cNvPr id="4" name="Google Shape;1326;p55">
            <a:extLst>
              <a:ext uri="{FF2B5EF4-FFF2-40B4-BE49-F238E27FC236}">
                <a16:creationId xmlns:a16="http://schemas.microsoft.com/office/drawing/2014/main" id="{FF3D24CD-E42A-E649-B27F-A02009F19C39}"/>
              </a:ext>
            </a:extLst>
          </p:cNvPr>
          <p:cNvSpPr txBox="1">
            <a:spLocks/>
          </p:cNvSpPr>
          <p:nvPr/>
        </p:nvSpPr>
        <p:spPr>
          <a:xfrm>
            <a:off x="207923" y="4688692"/>
            <a:ext cx="2463088" cy="137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2000" b="1" dirty="0"/>
              <a:t>Journal Page 220</a:t>
            </a:r>
          </a:p>
        </p:txBody>
      </p:sp>
    </p:spTree>
    <p:extLst>
      <p:ext uri="{BB962C8B-B14F-4D97-AF65-F5344CB8AC3E}">
        <p14:creationId xmlns:p14="http://schemas.microsoft.com/office/powerpoint/2010/main" val="3091484410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11461</TotalTime>
  <Words>386</Words>
  <Application>Microsoft Macintosh PowerPoint</Application>
  <PresentationFormat>On-screen Show (16:9)</PresentationFormat>
  <Paragraphs>58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Courier New</vt:lpstr>
      <vt:lpstr>Hammersmith One</vt:lpstr>
      <vt:lpstr>Manjari</vt:lpstr>
      <vt:lpstr>Roboto Condensed Light</vt:lpstr>
      <vt:lpstr>Arial</vt:lpstr>
      <vt:lpstr>Elegant Education Pack for Students by Slidesgo</vt:lpstr>
      <vt:lpstr>Liquid Volume</vt:lpstr>
      <vt:lpstr>Key Learning:</vt:lpstr>
      <vt:lpstr>PowerPoint Presentation</vt:lpstr>
      <vt:lpstr>Mental Math and Fluency Think FAST and use ESTIMATION to help you! </vt:lpstr>
      <vt:lpstr>Mental Math and Fluency Think FAST and use ESTIMATION to help you! </vt:lpstr>
      <vt:lpstr>Mental Math and Fluency Think FAST and use ESTIMATION to help you! </vt:lpstr>
      <vt:lpstr>PowerPoint Presentation</vt:lpstr>
      <vt:lpstr>PowerPoint Presentation</vt:lpstr>
      <vt:lpstr>PowerPoint Presentation</vt:lpstr>
      <vt:lpstr>PowerPoint Presentation</vt:lpstr>
      <vt:lpstr>How do you measure and compare liquid volumes?</vt:lpstr>
      <vt:lpstr>Math Message</vt:lpstr>
      <vt:lpstr>PowerPoint Presentation</vt:lpstr>
      <vt:lpstr>Which strategies can we use to figure out which container has the greatest volume?</vt:lpstr>
      <vt:lpstr>What tools can you use to measure liquid volume in standard units?</vt:lpstr>
      <vt:lpstr>PowerPoint Presentation</vt:lpstr>
      <vt:lpstr>How do you measure and compare liquid volumes?</vt:lpstr>
      <vt:lpstr>PowerPoint Presentation</vt:lpstr>
      <vt:lpstr>PowerPoint Presentation</vt:lpstr>
      <vt:lpstr>PowerPoint Presentation</vt:lpstr>
      <vt:lpstr>What did you learn about liquid volume?</vt:lpstr>
      <vt:lpstr>How do you measure and compare liquid volumes?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 Volume</dc:title>
  <cp:lastModifiedBy>Abigail Hager</cp:lastModifiedBy>
  <cp:revision>13</cp:revision>
  <dcterms:modified xsi:type="dcterms:W3CDTF">2022-02-23T16:13:13Z</dcterms:modified>
</cp:coreProperties>
</file>