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9"/>
  </p:notesMasterIdLst>
  <p:sldIdLst>
    <p:sldId id="256" r:id="rId2"/>
    <p:sldId id="302" r:id="rId3"/>
    <p:sldId id="304" r:id="rId4"/>
    <p:sldId id="305" r:id="rId5"/>
    <p:sldId id="306" r:id="rId6"/>
    <p:sldId id="307" r:id="rId7"/>
    <p:sldId id="312" r:id="rId8"/>
    <p:sldId id="313" r:id="rId9"/>
    <p:sldId id="308" r:id="rId10"/>
    <p:sldId id="299" r:id="rId11"/>
    <p:sldId id="300" r:id="rId12"/>
    <p:sldId id="309" r:id="rId13"/>
    <p:sldId id="301" r:id="rId14"/>
    <p:sldId id="310" r:id="rId15"/>
    <p:sldId id="311" r:id="rId16"/>
    <p:sldId id="297" r:id="rId17"/>
    <p:sldId id="303" r:id="rId18"/>
  </p:sldIdLst>
  <p:sldSz cx="9144000" cy="5143500" type="screen16x9"/>
  <p:notesSz cx="6858000" cy="9144000"/>
  <p:embeddedFontLst>
    <p:embeddedFont>
      <p:font typeface="Assistant Light" panose="020F0302020204030204" pitchFamily="34" charset="0"/>
      <p:regular r:id="rId20"/>
      <p:bold r:id="rId21"/>
    </p:embeddedFont>
    <p:embeddedFont>
      <p:font typeface="Cambria Math" panose="02040503050406030204" pitchFamily="18" charset="0"/>
      <p:regular r:id="rId22"/>
    </p:embeddedFont>
    <p:embeddedFont>
      <p:font typeface="Marvel" panose="02000000000000000000" pitchFamily="2" charset="0"/>
      <p:regular r:id="rId23"/>
      <p:bold r:id="rId24"/>
      <p:italic r:id="rId25"/>
      <p:boldItalic r:id="rId26"/>
    </p:embeddedFont>
    <p:embeddedFont>
      <p:font typeface="PT Serif" panose="020A0603040505020204" pitchFamily="18" charset="77"/>
      <p:regular r:id="rId27"/>
      <p:bold r:id="rId28"/>
      <p:italic r:id="rId29"/>
      <p:boldItalic r:id="rId30"/>
    </p:embeddedFont>
    <p:embeddedFont>
      <p:font typeface="Thasadith" pitchFamily="2" charset="-34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60A674B-049A-42A6-B162-7137C2AC8987}">
  <a:tblStyle styleId="{E60A674B-049A-42A6-B162-7137C2AC898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3816"/>
    <p:restoredTop sz="94595"/>
  </p:normalViewPr>
  <p:slideViewPr>
    <p:cSldViewPr snapToGrid="0" snapToObjects="1">
      <p:cViewPr varScale="1">
        <p:scale>
          <a:sx n="65" d="100"/>
          <a:sy n="65" d="100"/>
        </p:scale>
        <p:origin x="216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07c3e161e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07c3e161e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704675" y="-232625"/>
            <a:ext cx="7994100" cy="4113900"/>
          </a:xfrm>
          <a:prstGeom prst="roundRect">
            <a:avLst>
              <a:gd name="adj" fmla="val 16667"/>
            </a:avLst>
          </a:prstGeom>
          <a:solidFill>
            <a:srgbClr val="EE8C94">
              <a:alpha val="60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413900" y="2822600"/>
            <a:ext cx="2913300" cy="2610000"/>
          </a:xfrm>
          <a:prstGeom prst="roundRect">
            <a:avLst>
              <a:gd name="adj" fmla="val 16667"/>
            </a:avLst>
          </a:prstGeom>
          <a:solidFill>
            <a:srgbClr val="AED7E8">
              <a:alpha val="528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7898825" y="407700"/>
            <a:ext cx="2111400" cy="1952400"/>
          </a:xfrm>
          <a:prstGeom prst="roundRect">
            <a:avLst>
              <a:gd name="adj" fmla="val 16667"/>
            </a:avLst>
          </a:prstGeom>
          <a:solidFill>
            <a:srgbClr val="AED7E8">
              <a:alpha val="528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 rot="896">
            <a:off x="1043701" y="907800"/>
            <a:ext cx="69042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 rot="1416">
            <a:off x="5456962" y="3940825"/>
            <a:ext cx="29133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ctrTitle"/>
          </p:nvPr>
        </p:nvSpPr>
        <p:spPr>
          <a:xfrm flipH="1">
            <a:off x="5623705" y="1995919"/>
            <a:ext cx="15606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1"/>
          </p:nvPr>
        </p:nvSpPr>
        <p:spPr>
          <a:xfrm flipH="1">
            <a:off x="5623768" y="2402167"/>
            <a:ext cx="2516100" cy="17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ctrTitle" idx="2"/>
          </p:nvPr>
        </p:nvSpPr>
        <p:spPr>
          <a:xfrm flipH="1">
            <a:off x="1702544" y="1995914"/>
            <a:ext cx="18177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3"/>
          </p:nvPr>
        </p:nvSpPr>
        <p:spPr>
          <a:xfrm flipH="1">
            <a:off x="1004132" y="2402167"/>
            <a:ext cx="2516100" cy="17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 idx="4"/>
          </p:nvPr>
        </p:nvSpPr>
        <p:spPr>
          <a:xfrm>
            <a:off x="5427350" y="356124"/>
            <a:ext cx="3097800" cy="9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/>
          <p:nvPr/>
        </p:nvSpPr>
        <p:spPr>
          <a:xfrm flipH="1">
            <a:off x="1860825" y="-83950"/>
            <a:ext cx="7823400" cy="4096500"/>
          </a:xfrm>
          <a:prstGeom prst="roundRect">
            <a:avLst>
              <a:gd name="adj" fmla="val 16667"/>
            </a:avLst>
          </a:prstGeom>
          <a:solidFill>
            <a:srgbClr val="EE8C94">
              <a:alpha val="60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8"/>
          <p:cNvSpPr/>
          <p:nvPr/>
        </p:nvSpPr>
        <p:spPr>
          <a:xfrm flipH="1">
            <a:off x="-355425" y="2689375"/>
            <a:ext cx="2915400" cy="1835400"/>
          </a:xfrm>
          <a:prstGeom prst="roundRect">
            <a:avLst>
              <a:gd name="adj" fmla="val 16667"/>
            </a:avLst>
          </a:prstGeom>
          <a:solidFill>
            <a:srgbClr val="AED7E8">
              <a:alpha val="528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8"/>
          <p:cNvSpPr/>
          <p:nvPr/>
        </p:nvSpPr>
        <p:spPr>
          <a:xfrm rot="-5400000" flipH="1">
            <a:off x="6573275" y="4327150"/>
            <a:ext cx="2111400" cy="1952400"/>
          </a:xfrm>
          <a:prstGeom prst="roundRect">
            <a:avLst>
              <a:gd name="adj" fmla="val 16667"/>
            </a:avLst>
          </a:prstGeom>
          <a:solidFill>
            <a:srgbClr val="AED7E8">
              <a:alpha val="528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2961225" y="997550"/>
            <a:ext cx="3739800" cy="1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614730" y="2131575"/>
            <a:ext cx="2505900" cy="14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5420751" y="422799"/>
            <a:ext cx="3097800" cy="9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 hasCustomPrompt="1"/>
          </p:nvPr>
        </p:nvSpPr>
        <p:spPr>
          <a:xfrm rot="121">
            <a:off x="345816" y="2356616"/>
            <a:ext cx="85206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" name="Google Shape;56;p12"/>
          <p:cNvSpPr txBox="1">
            <a:spLocks noGrp="1"/>
          </p:cNvSpPr>
          <p:nvPr>
            <p:ph type="subTitle" idx="1"/>
          </p:nvPr>
        </p:nvSpPr>
        <p:spPr>
          <a:xfrm flipH="1">
            <a:off x="3482150" y="1567376"/>
            <a:ext cx="21798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 1">
  <p:cSld name="CUSTOM_10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/>
          <p:nvPr/>
        </p:nvSpPr>
        <p:spPr>
          <a:xfrm>
            <a:off x="-123750" y="-40925"/>
            <a:ext cx="1514400" cy="1058100"/>
          </a:xfrm>
          <a:prstGeom prst="roundRect">
            <a:avLst>
              <a:gd name="adj" fmla="val 16667"/>
            </a:avLst>
          </a:prstGeom>
          <a:solidFill>
            <a:srgbClr val="EE8C94">
              <a:alpha val="252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subTitle" idx="1"/>
          </p:nvPr>
        </p:nvSpPr>
        <p:spPr>
          <a:xfrm flipH="1">
            <a:off x="623531" y="1232948"/>
            <a:ext cx="17970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594657" y="355641"/>
            <a:ext cx="3155400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sistant Light"/>
              <a:buChar char="●"/>
              <a:defRPr sz="18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 Light"/>
              <a:buChar char="○"/>
              <a:defRPr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4" r:id="rId3"/>
    <p:sldLayoutId id="2147483655" r:id="rId4"/>
    <p:sldLayoutId id="2147483658" r:id="rId5"/>
    <p:sldLayoutId id="2147483665" r:id="rId6"/>
    <p:sldLayoutId id="214748367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>
            <a:spLocks noGrp="1"/>
          </p:cNvSpPr>
          <p:nvPr>
            <p:ph type="subTitle" idx="1"/>
          </p:nvPr>
        </p:nvSpPr>
        <p:spPr>
          <a:xfrm rot="1416">
            <a:off x="5456962" y="3940825"/>
            <a:ext cx="29133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Miss Hager</a:t>
            </a:r>
            <a:endParaRPr sz="2400" dirty="0"/>
          </a:p>
        </p:txBody>
      </p:sp>
      <p:sp>
        <p:nvSpPr>
          <p:cNvPr id="156" name="Google Shape;156;p28"/>
          <p:cNvSpPr txBox="1">
            <a:spLocks noGrp="1"/>
          </p:cNvSpPr>
          <p:nvPr>
            <p:ph type="ctrTitle"/>
          </p:nvPr>
        </p:nvSpPr>
        <p:spPr>
          <a:xfrm rot="896">
            <a:off x="267" y="900"/>
            <a:ext cx="69042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dirty="0"/>
              <a:t>8.7</a:t>
            </a:r>
            <a:br>
              <a:rPr lang="en" dirty="0"/>
            </a:br>
            <a:r>
              <a:rPr lang="en-US" dirty="0"/>
              <a:t>Exploring Number Lines, Fractions, and Area</a:t>
            </a:r>
            <a:br>
              <a:rPr lang="en" dirty="0"/>
            </a:b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E82A85-A42C-7F4F-9909-758ABCC09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0110" y="0"/>
            <a:ext cx="1527282" cy="971550"/>
          </a:xfrm>
        </p:spPr>
        <p:txBody>
          <a:bodyPr/>
          <a:lstStyle/>
          <a:p>
            <a:pPr algn="ctr"/>
            <a:r>
              <a:rPr lang="en-US" sz="2400" dirty="0"/>
              <a:t>Exploration </a:t>
            </a:r>
            <a:br>
              <a:rPr lang="en-US" sz="2400" dirty="0"/>
            </a:br>
            <a:r>
              <a:rPr lang="en-US" sz="2400" dirty="0"/>
              <a:t>A: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041F18-A95F-BC4C-9169-DD592B446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0"/>
            <a:ext cx="61722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30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E82A85-A42C-7F4F-9909-758ABCC09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0110" y="0"/>
            <a:ext cx="1527282" cy="971550"/>
          </a:xfrm>
        </p:spPr>
        <p:txBody>
          <a:bodyPr/>
          <a:lstStyle/>
          <a:p>
            <a:pPr algn="ctr"/>
            <a:r>
              <a:rPr lang="en-US" sz="2400" dirty="0"/>
              <a:t>Exploration </a:t>
            </a:r>
            <a:br>
              <a:rPr lang="en-US" sz="2400" dirty="0"/>
            </a:br>
            <a:r>
              <a:rPr lang="en-US" sz="2400" dirty="0"/>
              <a:t>B: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0FB903-A9B7-EA48-AD92-0DC23264D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0"/>
            <a:ext cx="61722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932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E82A85-A42C-7F4F-9909-758ABCC09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0110" y="0"/>
            <a:ext cx="1527282" cy="971550"/>
          </a:xfrm>
        </p:spPr>
        <p:txBody>
          <a:bodyPr/>
          <a:lstStyle/>
          <a:p>
            <a:pPr algn="ctr"/>
            <a:r>
              <a:rPr lang="en-US" sz="2400" dirty="0"/>
              <a:t>Journal</a:t>
            </a:r>
            <a:br>
              <a:rPr lang="en-US" sz="2400" dirty="0"/>
            </a:br>
            <a:r>
              <a:rPr lang="en-US" sz="2400" dirty="0"/>
              <a:t>Page 268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3E7D81-3AB5-9A40-93E2-A952F3F7F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896" y="0"/>
            <a:ext cx="402020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34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E82A85-A42C-7F4F-9909-758ABCC09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0110" y="0"/>
            <a:ext cx="1527282" cy="971550"/>
          </a:xfrm>
        </p:spPr>
        <p:txBody>
          <a:bodyPr/>
          <a:lstStyle/>
          <a:p>
            <a:pPr algn="ctr"/>
            <a:r>
              <a:rPr lang="en-US" sz="2400" dirty="0"/>
              <a:t>Exploration </a:t>
            </a:r>
            <a:br>
              <a:rPr lang="en-US" sz="2400" dirty="0"/>
            </a:br>
            <a:r>
              <a:rPr lang="en-US" sz="2400" dirty="0"/>
              <a:t>C: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7FA2D6-E966-8D4A-A0C2-1D1FE6AB6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0"/>
            <a:ext cx="61722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141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E82A85-A42C-7F4F-9909-758ABCC09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0110" y="0"/>
            <a:ext cx="1527282" cy="971550"/>
          </a:xfrm>
        </p:spPr>
        <p:txBody>
          <a:bodyPr/>
          <a:lstStyle/>
          <a:p>
            <a:pPr algn="ctr"/>
            <a:r>
              <a:rPr lang="en-US" sz="2400" dirty="0"/>
              <a:t>Journal</a:t>
            </a:r>
            <a:br>
              <a:rPr lang="en-US" sz="2400" dirty="0"/>
            </a:br>
            <a:r>
              <a:rPr lang="en-US" sz="2400" dirty="0"/>
              <a:t>Page 269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56560C-5090-7B4C-BF75-5382248BE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896" y="0"/>
            <a:ext cx="4020207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E59A85-B1E3-7445-A393-90F6B8639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896" y="0"/>
            <a:ext cx="4020207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C29781-2478-5E4B-A53B-2296D4F67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896" y="0"/>
            <a:ext cx="402020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329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E82A85-A42C-7F4F-9909-758ABCC09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0110" y="0"/>
            <a:ext cx="1527282" cy="971550"/>
          </a:xfrm>
        </p:spPr>
        <p:txBody>
          <a:bodyPr/>
          <a:lstStyle/>
          <a:p>
            <a:pPr algn="ctr"/>
            <a:r>
              <a:rPr lang="en-US" sz="2400" dirty="0"/>
              <a:t>Journal</a:t>
            </a:r>
            <a:br>
              <a:rPr lang="en-US" sz="2400" dirty="0"/>
            </a:br>
            <a:r>
              <a:rPr lang="en-US" sz="2400" dirty="0"/>
              <a:t>Page 270</a:t>
            </a:r>
          </a:p>
        </p:txBody>
      </p:sp>
      <p:pic>
        <p:nvPicPr>
          <p:cNvPr id="13" name="Picture 12" descr="Pie chart&#10;&#10;Description automatically generated">
            <a:extLst>
              <a:ext uri="{FF2B5EF4-FFF2-40B4-BE49-F238E27FC236}">
                <a16:creationId xmlns:a16="http://schemas.microsoft.com/office/drawing/2014/main" id="{18EB4FEE-E5C5-1449-B33F-F2C9340F4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730" y="0"/>
            <a:ext cx="398054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29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2F2CE-DE6B-6D47-879C-176292BA8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525" y="0"/>
            <a:ext cx="7500937" cy="1926900"/>
          </a:xfrm>
        </p:spPr>
        <p:txBody>
          <a:bodyPr/>
          <a:lstStyle/>
          <a:p>
            <a:pPr algn="ctr"/>
            <a:r>
              <a:rPr lang="en-US" sz="4800" dirty="0"/>
              <a:t>Share the pattern or rule you wrote for Problem 1 on page 268.</a:t>
            </a:r>
          </a:p>
        </p:txBody>
      </p:sp>
    </p:spTree>
    <p:extLst>
      <p:ext uri="{BB962C8B-B14F-4D97-AF65-F5344CB8AC3E}">
        <p14:creationId xmlns:p14="http://schemas.microsoft.com/office/powerpoint/2010/main" val="3679530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57907E7-075C-8947-85D4-8424CF4E5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903" y="-7462"/>
            <a:ext cx="991256" cy="744497"/>
          </a:xfrm>
        </p:spPr>
        <p:txBody>
          <a:bodyPr/>
          <a:lstStyle/>
          <a:p>
            <a:pPr algn="ctr"/>
            <a:r>
              <a:rPr lang="en-US" dirty="0"/>
              <a:t>Math</a:t>
            </a:r>
            <a:br>
              <a:rPr lang="en-US" dirty="0"/>
            </a:br>
            <a:r>
              <a:rPr lang="en-US" dirty="0"/>
              <a:t>Boxes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F8597B-2549-574C-9B96-2C5103745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896" y="0"/>
            <a:ext cx="402020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39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2F2CE-DE6B-6D47-879C-176292BA8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8589" y="0"/>
            <a:ext cx="7212562" cy="1498601"/>
          </a:xfrm>
        </p:spPr>
        <p:txBody>
          <a:bodyPr/>
          <a:lstStyle/>
          <a:p>
            <a:pPr algn="ctr"/>
            <a:r>
              <a:rPr lang="en-US" sz="4400" dirty="0"/>
              <a:t>How many 500mL beakers of water would it take to fill 1L beaker?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9FDD2EC-8993-D34A-B8D2-65CDD6DF2A98}"/>
              </a:ext>
            </a:extLst>
          </p:cNvPr>
          <p:cNvSpPr txBox="1">
            <a:spLocks/>
          </p:cNvSpPr>
          <p:nvPr/>
        </p:nvSpPr>
        <p:spPr>
          <a:xfrm>
            <a:off x="65314" y="3143097"/>
            <a:ext cx="1973275" cy="662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arvel"/>
              <a:buNone/>
              <a:defRPr sz="6000" b="1" i="0" u="none" strike="noStrike" cap="none">
                <a:solidFill>
                  <a:schemeClr val="lt1"/>
                </a:solidFill>
                <a:latin typeface="Marvel"/>
                <a:ea typeface="Marvel"/>
                <a:cs typeface="Marvel"/>
                <a:sym typeface="Marv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</a:rPr>
              <a:t>Bellringer</a:t>
            </a:r>
          </a:p>
        </p:txBody>
      </p:sp>
    </p:spTree>
    <p:extLst>
      <p:ext uri="{BB962C8B-B14F-4D97-AF65-F5344CB8AC3E}">
        <p14:creationId xmlns:p14="http://schemas.microsoft.com/office/powerpoint/2010/main" val="379074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2F2CE-DE6B-6D47-879C-176292BA8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8589" y="0"/>
            <a:ext cx="7212562" cy="1498601"/>
          </a:xfrm>
        </p:spPr>
        <p:txBody>
          <a:bodyPr/>
          <a:lstStyle/>
          <a:p>
            <a:pPr algn="ctr"/>
            <a:r>
              <a:rPr lang="en-US" sz="4400" dirty="0"/>
              <a:t>How many 250mL beakers of water would it take to fill 1L beaker?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9FDD2EC-8993-D34A-B8D2-65CDD6DF2A98}"/>
              </a:ext>
            </a:extLst>
          </p:cNvPr>
          <p:cNvSpPr txBox="1">
            <a:spLocks/>
          </p:cNvSpPr>
          <p:nvPr/>
        </p:nvSpPr>
        <p:spPr>
          <a:xfrm>
            <a:off x="65314" y="3143097"/>
            <a:ext cx="1973275" cy="662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arvel"/>
              <a:buNone/>
              <a:defRPr sz="6000" b="1" i="0" u="none" strike="noStrike" cap="none">
                <a:solidFill>
                  <a:schemeClr val="lt1"/>
                </a:solidFill>
                <a:latin typeface="Marvel"/>
                <a:ea typeface="Marvel"/>
                <a:cs typeface="Marvel"/>
                <a:sym typeface="Marv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</a:rPr>
              <a:t>Bellringer</a:t>
            </a:r>
          </a:p>
        </p:txBody>
      </p:sp>
    </p:spTree>
    <p:extLst>
      <p:ext uri="{BB962C8B-B14F-4D97-AF65-F5344CB8AC3E}">
        <p14:creationId xmlns:p14="http://schemas.microsoft.com/office/powerpoint/2010/main" val="209544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2F2CE-DE6B-6D47-879C-176292BA8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8589" y="0"/>
            <a:ext cx="7212562" cy="1498601"/>
          </a:xfrm>
        </p:spPr>
        <p:txBody>
          <a:bodyPr/>
          <a:lstStyle/>
          <a:p>
            <a:pPr algn="ctr"/>
            <a:r>
              <a:rPr lang="en-US" sz="4400" dirty="0"/>
              <a:t>How many 100mL beakers of water would it take to fill 1L beaker?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9FDD2EC-8993-D34A-B8D2-65CDD6DF2A98}"/>
              </a:ext>
            </a:extLst>
          </p:cNvPr>
          <p:cNvSpPr txBox="1">
            <a:spLocks/>
          </p:cNvSpPr>
          <p:nvPr/>
        </p:nvSpPr>
        <p:spPr>
          <a:xfrm>
            <a:off x="65314" y="3143097"/>
            <a:ext cx="1973275" cy="662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arvel"/>
              <a:buNone/>
              <a:defRPr sz="6000" b="1" i="0" u="none" strike="noStrike" cap="none">
                <a:solidFill>
                  <a:schemeClr val="lt1"/>
                </a:solidFill>
                <a:latin typeface="Marvel"/>
                <a:ea typeface="Marvel"/>
                <a:cs typeface="Marvel"/>
                <a:sym typeface="Marv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</a:rPr>
              <a:t>Bellringer</a:t>
            </a:r>
          </a:p>
        </p:txBody>
      </p:sp>
    </p:spTree>
    <p:extLst>
      <p:ext uri="{BB962C8B-B14F-4D97-AF65-F5344CB8AC3E}">
        <p14:creationId xmlns:p14="http://schemas.microsoft.com/office/powerpoint/2010/main" val="669030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2F2CE-DE6B-6D47-879C-176292BA8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8589" y="0"/>
            <a:ext cx="7212562" cy="1498601"/>
          </a:xfrm>
        </p:spPr>
        <p:txBody>
          <a:bodyPr/>
          <a:lstStyle/>
          <a:p>
            <a:pPr algn="ctr"/>
            <a:r>
              <a:rPr lang="en-US" sz="4400" dirty="0"/>
              <a:t>How many 1mL drops would it take to fill the 100 mL beaker?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9FDD2EC-8993-D34A-B8D2-65CDD6DF2A98}"/>
              </a:ext>
            </a:extLst>
          </p:cNvPr>
          <p:cNvSpPr txBox="1">
            <a:spLocks/>
          </p:cNvSpPr>
          <p:nvPr/>
        </p:nvSpPr>
        <p:spPr>
          <a:xfrm>
            <a:off x="65314" y="3143097"/>
            <a:ext cx="1973275" cy="662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arvel"/>
              <a:buNone/>
              <a:defRPr sz="6000" b="1" i="0" u="none" strike="noStrike" cap="none">
                <a:solidFill>
                  <a:schemeClr val="lt1"/>
                </a:solidFill>
                <a:latin typeface="Marvel"/>
                <a:ea typeface="Marvel"/>
                <a:cs typeface="Marvel"/>
                <a:sym typeface="Marv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</a:rPr>
              <a:t>Bellringer</a:t>
            </a:r>
          </a:p>
        </p:txBody>
      </p:sp>
    </p:spTree>
    <p:extLst>
      <p:ext uri="{BB962C8B-B14F-4D97-AF65-F5344CB8AC3E}">
        <p14:creationId xmlns:p14="http://schemas.microsoft.com/office/powerpoint/2010/main" val="3132876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2F2CE-DE6B-6D47-879C-176292BA8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8589" y="0"/>
            <a:ext cx="7212562" cy="1498601"/>
          </a:xfrm>
        </p:spPr>
        <p:txBody>
          <a:bodyPr/>
          <a:lstStyle/>
          <a:p>
            <a:pPr algn="ctr"/>
            <a:r>
              <a:rPr lang="en-US" sz="4400" dirty="0"/>
              <a:t>How many 1mL drops would it take to fill the 250 mL beaker?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9FDD2EC-8993-D34A-B8D2-65CDD6DF2A98}"/>
              </a:ext>
            </a:extLst>
          </p:cNvPr>
          <p:cNvSpPr txBox="1">
            <a:spLocks/>
          </p:cNvSpPr>
          <p:nvPr/>
        </p:nvSpPr>
        <p:spPr>
          <a:xfrm>
            <a:off x="65314" y="3143097"/>
            <a:ext cx="1973275" cy="662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arvel"/>
              <a:buNone/>
              <a:defRPr sz="6000" b="1" i="0" u="none" strike="noStrike" cap="none">
                <a:solidFill>
                  <a:schemeClr val="lt1"/>
                </a:solidFill>
                <a:latin typeface="Marvel"/>
                <a:ea typeface="Marvel"/>
                <a:cs typeface="Marvel"/>
                <a:sym typeface="Marv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</a:rPr>
              <a:t>Bellringer</a:t>
            </a:r>
          </a:p>
        </p:txBody>
      </p:sp>
    </p:spTree>
    <p:extLst>
      <p:ext uri="{BB962C8B-B14F-4D97-AF65-F5344CB8AC3E}">
        <p14:creationId xmlns:p14="http://schemas.microsoft.com/office/powerpoint/2010/main" val="1301577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A7DA9-917A-0245-A907-FDF38D617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96">
            <a:off x="-94721" y="-80338"/>
            <a:ext cx="6810962" cy="3127367"/>
          </a:xfrm>
        </p:spPr>
        <p:txBody>
          <a:bodyPr/>
          <a:lstStyle/>
          <a:p>
            <a:pPr algn="ctr"/>
            <a:r>
              <a:rPr lang="en-US" dirty="0"/>
              <a:t>Plot: </a:t>
            </a:r>
            <a:br>
              <a:rPr lang="en-US" dirty="0"/>
            </a:br>
            <a:r>
              <a:rPr lang="en-US" b="0" dirty="0"/>
              <a:t>Mark the location of fractions on  a number line.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44EEBF-FC52-7343-9F60-E4A7D06E7B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5400" b="1" dirty="0">
                <a:solidFill>
                  <a:schemeClr val="tx1"/>
                </a:solidFill>
                <a:latin typeface="Marvel"/>
                <a:sym typeface="Marvel"/>
              </a:rPr>
              <a:t>Vocabulary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253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FF542-DB1A-B044-B0D8-2A7F751FB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6360" y="1220704"/>
            <a:ext cx="6505902" cy="2912298"/>
          </a:xfrm>
        </p:spPr>
        <p:txBody>
          <a:bodyPr/>
          <a:lstStyle/>
          <a:p>
            <a:pPr algn="ctr"/>
            <a:r>
              <a:rPr lang="en-US" sz="4400" dirty="0"/>
              <a:t>Essential Question:</a:t>
            </a:r>
            <a:br>
              <a:rPr lang="en-US" sz="4400" dirty="0"/>
            </a:br>
            <a:r>
              <a:rPr lang="en-US" sz="2800" dirty="0"/>
              <a:t>Exploration A: </a:t>
            </a:r>
            <a:br>
              <a:rPr lang="en-US" sz="2800" dirty="0"/>
            </a:br>
            <a:r>
              <a:rPr lang="en-US" sz="2800" b="0" dirty="0"/>
              <a:t>How do you plot fractions on a number line?</a:t>
            </a:r>
            <a:br>
              <a:rPr lang="en-US" sz="2800" b="0" dirty="0"/>
            </a:br>
            <a:r>
              <a:rPr lang="en-US" sz="2800" dirty="0"/>
              <a:t>Exploration B: </a:t>
            </a:r>
            <a:br>
              <a:rPr lang="en-US" sz="2800" dirty="0"/>
            </a:br>
            <a:r>
              <a:rPr lang="en-US" sz="2800" dirty="0"/>
              <a:t>How do you construct a rectangle when given its area?</a:t>
            </a:r>
            <a:br>
              <a:rPr lang="en-US" sz="2800" dirty="0"/>
            </a:br>
            <a:r>
              <a:rPr lang="en-US" sz="2800" dirty="0"/>
              <a:t>Exploration C: </a:t>
            </a:r>
            <a:br>
              <a:rPr lang="en-US" sz="2800" dirty="0"/>
            </a:br>
            <a:r>
              <a:rPr lang="en-US" sz="2800" b="0" dirty="0"/>
              <a:t>How do you identify equivalent fractions using fraction circles?</a:t>
            </a:r>
            <a:br>
              <a:rPr lang="en-US" sz="2800" b="0" dirty="0"/>
            </a:br>
            <a:br>
              <a:rPr lang="en-US" sz="4400" dirty="0"/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74274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1A93570-F985-7641-B891-2F43A7D7752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808860" y="-562906"/>
                <a:ext cx="7690981" cy="4698411"/>
              </a:xfrm>
            </p:spPr>
            <p:txBody>
              <a:bodyPr/>
              <a:lstStyle/>
              <a:p>
                <a:pPr algn="ctr"/>
                <a:r>
                  <a:rPr lang="en-US" sz="3600" dirty="0"/>
                  <a:t>Imagine a number line from 0 to 1 with</a:t>
                </a:r>
                <a:br>
                  <a:rPr lang="en-US" sz="3600" dirty="0"/>
                </a:b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600" dirty="0"/>
                  <a:t> 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600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600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600" dirty="0"/>
                  <a:t>.</a:t>
                </a:r>
                <a:br>
                  <a:rPr lang="en-US" sz="3600" dirty="0"/>
                </a:br>
                <a:br>
                  <a:rPr lang="en-US" sz="3600" dirty="0"/>
                </a:br>
                <a:r>
                  <a:rPr lang="en-US" sz="3600" dirty="0"/>
                  <a:t>Which fraction is closest to 0?</a:t>
                </a:r>
                <a:br>
                  <a:rPr lang="en-US" sz="3600" dirty="0"/>
                </a:br>
                <a:br>
                  <a:rPr lang="en-US" sz="3600" dirty="0"/>
                </a:br>
                <a:r>
                  <a:rPr lang="en-US" sz="3600" dirty="0"/>
                  <a:t>Which is the closest to 1?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1A93570-F985-7641-B891-2F43A7D775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808860" y="-562906"/>
                <a:ext cx="7690981" cy="469841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1">
            <a:extLst>
              <a:ext uri="{FF2B5EF4-FFF2-40B4-BE49-F238E27FC236}">
                <a16:creationId xmlns:a16="http://schemas.microsoft.com/office/drawing/2014/main" id="{F888D59A-C902-8C41-BF1A-F4A420F0080B}"/>
              </a:ext>
            </a:extLst>
          </p:cNvPr>
          <p:cNvSpPr txBox="1">
            <a:spLocks/>
          </p:cNvSpPr>
          <p:nvPr/>
        </p:nvSpPr>
        <p:spPr>
          <a:xfrm>
            <a:off x="-181416" y="2586912"/>
            <a:ext cx="2467416" cy="1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arvel"/>
              <a:buNone/>
              <a:defRPr sz="6000" b="1" i="0" u="none" strike="noStrike" cap="none">
                <a:solidFill>
                  <a:schemeClr val="lt1"/>
                </a:solidFill>
                <a:latin typeface="Marvel"/>
                <a:ea typeface="Marvel"/>
                <a:cs typeface="Marvel"/>
                <a:sym typeface="Marv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pPr algn="ctr"/>
            <a:r>
              <a:rPr lang="en-US" sz="5400" dirty="0">
                <a:solidFill>
                  <a:schemeClr val="tx1"/>
                </a:solidFill>
              </a:rPr>
              <a:t>Math Message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7658E8-97D5-884A-8896-052B297C4577}"/>
              </a:ext>
            </a:extLst>
          </p:cNvPr>
          <p:cNvCxnSpPr/>
          <p:nvPr/>
        </p:nvCxnSpPr>
        <p:spPr>
          <a:xfrm>
            <a:off x="2164702" y="1623462"/>
            <a:ext cx="6979298" cy="65314"/>
          </a:xfrm>
          <a:prstGeom prst="line">
            <a:avLst/>
          </a:prstGeom>
          <a:ln w="41275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107444"/>
      </p:ext>
    </p:extLst>
  </p:cSld>
  <p:clrMapOvr>
    <a:masterClrMapping/>
  </p:clrMapOvr>
</p:sld>
</file>

<file path=ppt/theme/theme1.xml><?xml version="1.0" encoding="utf-8"?>
<a:theme xmlns:a="http://schemas.openxmlformats.org/drawingml/2006/main" name="Pregnancy Breakthrough by Slidesgo">
  <a:themeElements>
    <a:clrScheme name="Simple Light">
      <a:dk1>
        <a:srgbClr val="434343"/>
      </a:dk1>
      <a:lt1>
        <a:srgbClr val="F2F2F2"/>
      </a:lt1>
      <a:dk2>
        <a:srgbClr val="595959"/>
      </a:dk2>
      <a:lt2>
        <a:srgbClr val="EE8C94"/>
      </a:lt2>
      <a:accent1>
        <a:srgbClr val="F2F2F2"/>
      </a:accent1>
      <a:accent2>
        <a:srgbClr val="EE8C94"/>
      </a:accent2>
      <a:accent3>
        <a:srgbClr val="AED7E8"/>
      </a:accent3>
      <a:accent4>
        <a:srgbClr val="F2D9CF"/>
      </a:accent4>
      <a:accent5>
        <a:srgbClr val="EE8C94"/>
      </a:accent5>
      <a:accent6>
        <a:srgbClr val="AED7E8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1544</TotalTime>
  <Words>233</Words>
  <Application>Microsoft Macintosh PowerPoint</Application>
  <PresentationFormat>On-screen Show (16:9)</PresentationFormat>
  <Paragraphs>25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Thasadith</vt:lpstr>
      <vt:lpstr>Cambria Math</vt:lpstr>
      <vt:lpstr>Marvel</vt:lpstr>
      <vt:lpstr>Arial</vt:lpstr>
      <vt:lpstr>Assistant Light</vt:lpstr>
      <vt:lpstr>PT Serif</vt:lpstr>
      <vt:lpstr>Pregnancy Breakthrough by Slidesgo</vt:lpstr>
      <vt:lpstr>8.7 Exploring Number Lines, Fractions, and Area </vt:lpstr>
      <vt:lpstr>How many 500mL beakers of water would it take to fill 1L beaker?</vt:lpstr>
      <vt:lpstr>How many 250mL beakers of water would it take to fill 1L beaker?</vt:lpstr>
      <vt:lpstr>How many 100mL beakers of water would it take to fill 1L beaker?</vt:lpstr>
      <vt:lpstr>How many 1mL drops would it take to fill the 100 mL beaker?</vt:lpstr>
      <vt:lpstr>How many 1mL drops would it take to fill the 250 mL beaker?</vt:lpstr>
      <vt:lpstr>Plot:  Mark the location of fractions on  a number line.</vt:lpstr>
      <vt:lpstr>Essential Question: Exploration A:  How do you plot fractions on a number line? Exploration B:  How do you construct a rectangle when given its area? Exploration C:  How do you identify equivalent fractions using fraction circles?  </vt:lpstr>
      <vt:lpstr>Imagine a number line from 0 to 1 with  1/6 ,2/6, 3/6, 4/6.  Which fraction is closest to 0?  Which is the closest to 1?</vt:lpstr>
      <vt:lpstr>Exploration  A:</vt:lpstr>
      <vt:lpstr>Exploration  B:</vt:lpstr>
      <vt:lpstr>Journal Page 268</vt:lpstr>
      <vt:lpstr>Exploration  C:</vt:lpstr>
      <vt:lpstr>Journal Page 269</vt:lpstr>
      <vt:lpstr>Journal Page 270</vt:lpstr>
      <vt:lpstr>Share the pattern or rule you wrote for Problem 1 on page 268.</vt:lpstr>
      <vt:lpstr>Math Boxes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8.7 Exploring Number Lines, Fractions, and Area </dc:title>
  <cp:lastModifiedBy>Abigail Hager</cp:lastModifiedBy>
  <cp:revision>9</cp:revision>
  <dcterms:modified xsi:type="dcterms:W3CDTF">2022-03-31T19:22:54Z</dcterms:modified>
</cp:coreProperties>
</file>